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2.jpg" ContentType="image/jpg"/>
  <Override PartName="/ppt/media/image13.jpg" ContentType="image/jpg"/>
  <Override PartName="/ppt/media/image14.jpg" ContentType="image/jpg"/>
  <Override PartName="/ppt/media/image15.jpg" ContentType="image/jpg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7" r:id="rId4"/>
  </p:sldMasterIdLst>
  <p:notesMasterIdLst>
    <p:notesMasterId r:id="rId33"/>
  </p:notesMasterIdLst>
  <p:handoutMasterIdLst>
    <p:handoutMasterId r:id="rId34"/>
  </p:handoutMasterIdLst>
  <p:sldIdLst>
    <p:sldId id="546" r:id="rId5"/>
    <p:sldId id="596" r:id="rId6"/>
    <p:sldId id="633" r:id="rId7"/>
    <p:sldId id="595" r:id="rId8"/>
    <p:sldId id="613" r:id="rId9"/>
    <p:sldId id="632" r:id="rId10"/>
    <p:sldId id="615" r:id="rId11"/>
    <p:sldId id="636" r:id="rId12"/>
    <p:sldId id="637" r:id="rId13"/>
    <p:sldId id="641" r:id="rId14"/>
    <p:sldId id="642" r:id="rId15"/>
    <p:sldId id="644" r:id="rId16"/>
    <p:sldId id="651" r:id="rId17"/>
    <p:sldId id="645" r:id="rId18"/>
    <p:sldId id="653" r:id="rId19"/>
    <p:sldId id="647" r:id="rId20"/>
    <p:sldId id="648" r:id="rId21"/>
    <p:sldId id="617" r:id="rId22"/>
    <p:sldId id="619" r:id="rId23"/>
    <p:sldId id="640" r:id="rId24"/>
    <p:sldId id="652" r:id="rId25"/>
    <p:sldId id="639" r:id="rId26"/>
    <p:sldId id="654" r:id="rId27"/>
    <p:sldId id="655" r:id="rId28"/>
    <p:sldId id="638" r:id="rId29"/>
    <p:sldId id="626" r:id="rId30"/>
    <p:sldId id="630" r:id="rId31"/>
    <p:sldId id="598" r:id="rId32"/>
  </p:sldIdLst>
  <p:sldSz cx="9144000" cy="5143500" type="screen16x9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34289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68578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0286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37156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1714457" algn="l" defTabSz="685783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057348" algn="l" defTabSz="685783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2400240" algn="l" defTabSz="685783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2743132" algn="l" defTabSz="685783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4881" userDrawn="1">
          <p15:clr>
            <a:srgbClr val="A4A3A4"/>
          </p15:clr>
        </p15:guide>
        <p15:guide id="3" pos="6879" userDrawn="1">
          <p15:clr>
            <a:srgbClr val="A4A3A4"/>
          </p15:clr>
        </p15:guide>
        <p15:guide id="4" pos="235" userDrawn="1">
          <p15:clr>
            <a:srgbClr val="A4A3A4"/>
          </p15:clr>
        </p15:guide>
        <p15:guide id="5" orient="horz" pos="346">
          <p15:clr>
            <a:srgbClr val="A4A3A4"/>
          </p15:clr>
        </p15:guide>
        <p15:guide id="6" pos="3661">
          <p15:clr>
            <a:srgbClr val="A4A3A4"/>
          </p15:clr>
        </p15:guide>
        <p15:guide id="7" pos="5537">
          <p15:clr>
            <a:srgbClr val="A4A3A4"/>
          </p15:clr>
        </p15:guide>
        <p15:guide id="8" pos="48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so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B0000"/>
    <a:srgbClr val="FF6600"/>
    <a:srgbClr val="DDDDDD"/>
    <a:srgbClr val="F8F8F8"/>
    <a:srgbClr val="000000"/>
    <a:srgbClr val="DEDEDE"/>
    <a:srgbClr val="D25F15"/>
    <a:srgbClr val="FFFFFF"/>
    <a:srgbClr val="ECECEC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85" autoAdjust="0"/>
    <p:restoredTop sz="85595" autoAdjust="0"/>
  </p:normalViewPr>
  <p:slideViewPr>
    <p:cSldViewPr snapToGrid="0">
      <p:cViewPr varScale="1">
        <p:scale>
          <a:sx n="182" d="100"/>
          <a:sy n="182" d="100"/>
        </p:scale>
        <p:origin x="160" y="336"/>
      </p:cViewPr>
      <p:guideLst>
        <p:guide orient="horz"/>
        <p:guide pos="4881"/>
        <p:guide pos="6879"/>
        <p:guide pos="235"/>
        <p:guide orient="horz" pos="346"/>
        <p:guide pos="3661"/>
        <p:guide pos="5537"/>
        <p:guide pos="482"/>
      </p:guideLst>
    </p:cSldViewPr>
  </p:slideViewPr>
  <p:outlineViewPr>
    <p:cViewPr>
      <p:scale>
        <a:sx n="33" d="100"/>
        <a:sy n="33" d="100"/>
      </p:scale>
      <p:origin x="0" y="-5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890" y="-1320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ha249/Downloads/Market%20valu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ha249/Downloads/Market%20value%20V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dauchy/Desktop/HTP%20tax%20map%20data%20for%20entry_2021.02.25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FILESRV1\profiles$\abeem\Documents\Papers\HTP%20taxation\Tax%20map%20data_HTP%20v%20cigarettes_version%202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FILESRV1\profiles$\abeem\Documents\Papers\HTP%20taxation\Tax%20map%20data_HTP%20v%20cigarettes_version%20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dauchy/Desktop/HTP%20tax%20map%20data%20for%20entry_2021.02.25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HTP 2019 million $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Sheet1!$B$2:$B$8</c:f>
              <c:numCache>
                <c:formatCode>#,##0.0</c:formatCode>
                <c:ptCount val="7"/>
                <c:pt idx="0">
                  <c:v>13.920020439</c:v>
                </c:pt>
                <c:pt idx="1">
                  <c:v>173.65555725580001</c:v>
                </c:pt>
                <c:pt idx="2">
                  <c:v>1352.8259487130999</c:v>
                </c:pt>
                <c:pt idx="3">
                  <c:v>5863.1990275628996</c:v>
                </c:pt>
                <c:pt idx="4">
                  <c:v>11954.121701088399</c:v>
                </c:pt>
                <c:pt idx="5">
                  <c:v>15360.1188333214</c:v>
                </c:pt>
                <c:pt idx="6">
                  <c:v>17646.774345977701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C9-BC43-BDD7-2542F3ED09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53452768"/>
        <c:axId val="1653454560"/>
      </c:barChart>
      <c:lineChart>
        <c:grouping val="standard"/>
        <c:varyColors val="0"/>
        <c:ser>
          <c:idx val="2"/>
          <c:order val="1"/>
          <c:tx>
            <c:strRef>
              <c:f>Sheet1!$C$1</c:f>
              <c:strCache>
                <c:ptCount val="1"/>
                <c:pt idx="0">
                  <c:v>cigarette 2019 billion $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Sheet1!$A$1:$A$8</c:f>
              <c:strCache>
                <c:ptCount val="8"/>
                <c:pt idx="0">
                  <c:v>Year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strCache>
            </c:strRef>
          </c:cat>
          <c:val>
            <c:numRef>
              <c:f>Sheet1!$C$2:$C$8</c:f>
              <c:numCache>
                <c:formatCode>#,##0.0</c:formatCode>
                <c:ptCount val="7"/>
                <c:pt idx="0">
                  <c:v>695.99424722844901</c:v>
                </c:pt>
                <c:pt idx="1">
                  <c:v>715.69372741089501</c:v>
                </c:pt>
                <c:pt idx="2">
                  <c:v>706.497778370589</c:v>
                </c:pt>
                <c:pt idx="3">
                  <c:v>704.56365622514204</c:v>
                </c:pt>
                <c:pt idx="4">
                  <c:v>705.31414864786404</c:v>
                </c:pt>
                <c:pt idx="5">
                  <c:v>704.837844938692</c:v>
                </c:pt>
                <c:pt idx="6">
                  <c:v>691.58276995821905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6C9-BC43-BDD7-2542F3ED09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53712048"/>
        <c:axId val="1253905552"/>
      </c:lineChart>
      <c:catAx>
        <c:axId val="1653452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3454560"/>
        <c:crosses val="autoZero"/>
        <c:auto val="1"/>
        <c:lblAlgn val="ctr"/>
        <c:lblOffset val="100"/>
        <c:noMultiLvlLbl val="0"/>
      </c:catAx>
      <c:valAx>
        <c:axId val="1653454560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3452768"/>
        <c:crosses val="autoZero"/>
        <c:crossBetween val="between"/>
      </c:valAx>
      <c:valAx>
        <c:axId val="1253905552"/>
        <c:scaling>
          <c:orientation val="minMax"/>
        </c:scaling>
        <c:delete val="0"/>
        <c:axPos val="r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3712048"/>
        <c:crosses val="max"/>
        <c:crossBetween val="between"/>
      </c:valAx>
      <c:catAx>
        <c:axId val="12537120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539055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Ecig 2019 million $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-4.623369448856592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DAA-464F-B2C9-4E38D2FB37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Sheet1!$D$2:$D$8</c:f>
              <c:numCache>
                <c:formatCode>#,##0.0</c:formatCode>
                <c:ptCount val="7"/>
                <c:pt idx="0">
                  <c:v>6539.9724650645003</c:v>
                </c:pt>
                <c:pt idx="1">
                  <c:v>8669.8347245005007</c:v>
                </c:pt>
                <c:pt idx="2">
                  <c:v>10372.141364532899</c:v>
                </c:pt>
                <c:pt idx="3">
                  <c:v>11857.014584447699</c:v>
                </c:pt>
                <c:pt idx="4">
                  <c:v>15631.5808937572</c:v>
                </c:pt>
                <c:pt idx="5">
                  <c:v>20198.2292298336</c:v>
                </c:pt>
                <c:pt idx="6">
                  <c:v>20173.9120725047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AA-464F-B2C9-4E38D2FB37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79058432"/>
        <c:axId val="1236798256"/>
      </c:barChart>
      <c:lineChart>
        <c:grouping val="standard"/>
        <c:varyColors val="0"/>
        <c:ser>
          <c:idx val="1"/>
          <c:order val="1"/>
          <c:tx>
            <c:strRef>
              <c:f>Sheet1!$E$1</c:f>
              <c:strCache>
                <c:ptCount val="1"/>
                <c:pt idx="0">
                  <c:v>cigarette 2019 billion $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Sheet1!$E$2:$E$8</c:f>
              <c:numCache>
                <c:formatCode>#,##0.0</c:formatCode>
                <c:ptCount val="7"/>
                <c:pt idx="0">
                  <c:v>695.99424722844901</c:v>
                </c:pt>
                <c:pt idx="1">
                  <c:v>715.69372741089501</c:v>
                </c:pt>
                <c:pt idx="2">
                  <c:v>706.497778370589</c:v>
                </c:pt>
                <c:pt idx="3">
                  <c:v>704.56365622514204</c:v>
                </c:pt>
                <c:pt idx="4">
                  <c:v>705.31414864786404</c:v>
                </c:pt>
                <c:pt idx="5">
                  <c:v>704.837844938692</c:v>
                </c:pt>
                <c:pt idx="6">
                  <c:v>691.58276995821905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DAA-464F-B2C9-4E38D2FB37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50314112"/>
        <c:axId val="1250700960"/>
      </c:lineChart>
      <c:catAx>
        <c:axId val="1279058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6798256"/>
        <c:crosses val="autoZero"/>
        <c:auto val="1"/>
        <c:lblAlgn val="ctr"/>
        <c:lblOffset val="100"/>
        <c:noMultiLvlLbl val="0"/>
      </c:catAx>
      <c:valAx>
        <c:axId val="1236798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9058432"/>
        <c:crosses val="autoZero"/>
        <c:crossBetween val="between"/>
      </c:valAx>
      <c:valAx>
        <c:axId val="1250700960"/>
        <c:scaling>
          <c:orientation val="minMax"/>
        </c:scaling>
        <c:delete val="0"/>
        <c:axPos val="r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0314112"/>
        <c:crosses val="max"/>
        <c:crossBetween val="between"/>
      </c:valAx>
      <c:catAx>
        <c:axId val="1250314112"/>
        <c:scaling>
          <c:orientation val="minMax"/>
        </c:scaling>
        <c:delete val="1"/>
        <c:axPos val="b"/>
        <c:majorTickMark val="out"/>
        <c:minorTickMark val="none"/>
        <c:tickLblPos val="nextTo"/>
        <c:crossAx val="12507009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HTPs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777777777777803E-3"/>
                  <c:y val="-9.2592592592592588E-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BE4-AA45-913D-6E3C8140188D}"/>
                </c:ext>
              </c:extLst>
            </c:dLbl>
            <c:dLbl>
              <c:idx val="1"/>
              <c:layout>
                <c:manualLayout>
                  <c:x val="-5.9642147117296949E-3"/>
                  <c:y val="1.75717439293598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E4-AA45-913D-6E3C8140188D}"/>
                </c:ext>
              </c:extLst>
            </c:dLbl>
            <c:dLbl>
              <c:idx val="2"/>
              <c:layout>
                <c:manualLayout>
                  <c:x val="-7.2895115497211883E-17"/>
                  <c:y val="2.198675496688733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BE4-AA45-913D-6E3C8140188D}"/>
                </c:ext>
              </c:extLst>
            </c:dLbl>
            <c:dLbl>
              <c:idx val="3"/>
              <c:layout>
                <c:manualLayout>
                  <c:x val="-3.9761431411530811E-3"/>
                  <c:y val="-8.8300220750632812E-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BE4-AA45-913D-6E3C814018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'all years_ppp'!$J$84:$J$87</c:f>
              <c:strCache>
                <c:ptCount val="4"/>
                <c:pt idx="0">
                  <c:v>High income</c:v>
                </c:pt>
                <c:pt idx="1">
                  <c:v>Upper-Middle Income</c:v>
                </c:pt>
                <c:pt idx="2">
                  <c:v>Lower-Middle Income</c:v>
                </c:pt>
                <c:pt idx="3">
                  <c:v>Global Average</c:v>
                </c:pt>
              </c:strCache>
            </c:strRef>
          </c:cat>
          <c:val>
            <c:numRef>
              <c:f>'all years_ppp'!$R$84:$R$87</c:f>
              <c:numCache>
                <c:formatCode>_(* #,##0.00_);_(* \(#,##0.00\);_(* "-"??_);_(@_)</c:formatCode>
                <c:ptCount val="4"/>
                <c:pt idx="0">
                  <c:v>7.0571227125160805</c:v>
                </c:pt>
                <c:pt idx="1">
                  <c:v>6.8719381208259218</c:v>
                </c:pt>
                <c:pt idx="2">
                  <c:v>10.43108333554002</c:v>
                </c:pt>
                <c:pt idx="3" formatCode="0.00">
                  <c:v>7.4332171823284758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E4-AA45-913D-6E3C8140188D}"/>
            </c:ext>
          </c:extLst>
        </c:ser>
        <c:ser>
          <c:idx val="1"/>
          <c:order val="1"/>
          <c:tx>
            <c:v>CIgarettes</c:v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5462668816039986E-17"/>
                  <c:y val="9.166666666666581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BE4-AA45-913D-6E3C8140188D}"/>
                </c:ext>
              </c:extLst>
            </c:dLbl>
            <c:dLbl>
              <c:idx val="1"/>
              <c:layout>
                <c:manualLayout>
                  <c:x val="-3.9761431411530811E-3"/>
                  <c:y val="1.75717439293597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BE4-AA45-913D-6E3C8140188D}"/>
                </c:ext>
              </c:extLst>
            </c:dLbl>
            <c:dLbl>
              <c:idx val="2"/>
              <c:layout>
                <c:manualLayout>
                  <c:x val="-1.2651266058016982E-3"/>
                  <c:y val="1.898185534582868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BE4-AA45-913D-6E3C8140188D}"/>
                </c:ext>
              </c:extLst>
            </c:dLbl>
            <c:dLbl>
              <c:idx val="3"/>
              <c:layout>
                <c:manualLayout>
                  <c:x val="-3.9761431411530811E-3"/>
                  <c:y val="2.64017660044149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BE4-AA45-913D-6E3C814018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'all years_ppp'!$J$84:$J$87</c:f>
              <c:strCache>
                <c:ptCount val="4"/>
                <c:pt idx="0">
                  <c:v>High income</c:v>
                </c:pt>
                <c:pt idx="1">
                  <c:v>Upper-Middle Income</c:v>
                </c:pt>
                <c:pt idx="2">
                  <c:v>Lower-Middle Income</c:v>
                </c:pt>
                <c:pt idx="3">
                  <c:v>Global Average</c:v>
                </c:pt>
              </c:strCache>
            </c:strRef>
          </c:cat>
          <c:val>
            <c:numRef>
              <c:f>'all years_ppp'!$Y$84:$Y$87</c:f>
              <c:numCache>
                <c:formatCode>_(* #,##0.0_);_(* \(#,##0.0\);_(* "-"??_);_(@_)</c:formatCode>
                <c:ptCount val="4"/>
                <c:pt idx="0">
                  <c:v>8.8846597821973461</c:v>
                </c:pt>
                <c:pt idx="1">
                  <c:v>7.6323557113848457</c:v>
                </c:pt>
                <c:pt idx="2">
                  <c:v>11.628714492098963</c:v>
                </c:pt>
                <c:pt idx="3" formatCode="0.00">
                  <c:v>8.8761881385840944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BE4-AA45-913D-6E3C8140188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99"/>
        <c:axId val="601041519"/>
        <c:axId val="601043167"/>
      </c:barChart>
      <c:catAx>
        <c:axId val="601041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1043167"/>
        <c:crosses val="autoZero"/>
        <c:auto val="1"/>
        <c:lblAlgn val="ctr"/>
        <c:lblOffset val="100"/>
        <c:noMultiLvlLbl val="0"/>
      </c:catAx>
      <c:valAx>
        <c:axId val="6010431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$ PPP, 2020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10415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321938960180709"/>
          <c:y val="6.9099247817502818E-2"/>
          <c:w val="0.68116296653363628"/>
          <c:h val="0.762874076844452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'Explaining Tax Burden'!$A$10</c:f>
              <c:strCache>
                <c:ptCount val="1"/>
                <c:pt idx="0">
                  <c:v>Tax</c:v>
                </c:pt>
              </c:strCache>
            </c:strRef>
          </c:tx>
          <c:spPr>
            <a:solidFill>
              <a:schemeClr val="accent4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'Explaining Tax Burden'!$B$9</c:f>
              <c:strCache>
                <c:ptCount val="1"/>
                <c:pt idx="0">
                  <c:v>Cigarettes</c:v>
                </c:pt>
              </c:strCache>
            </c:strRef>
          </c:cat>
          <c:val>
            <c:numRef>
              <c:f>'Explaining Tax Burden'!$B$10</c:f>
              <c:numCache>
                <c:formatCode>0.00</c:formatCode>
                <c:ptCount val="1"/>
                <c:pt idx="0">
                  <c:v>3.11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C5-844B-B4E2-55CB7DDCF316}"/>
            </c:ext>
          </c:extLst>
        </c:ser>
        <c:ser>
          <c:idx val="1"/>
          <c:order val="1"/>
          <c:tx>
            <c:strRef>
              <c:f>'Explaining Tax Burden'!$A$11</c:f>
              <c:strCache>
                <c:ptCount val="1"/>
                <c:pt idx="0">
                  <c:v>Price</c:v>
                </c:pt>
              </c:strCache>
            </c:strRef>
          </c:tx>
          <c:spPr>
            <a:solidFill>
              <a:schemeClr val="accent4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'Explaining Tax Burden'!$B$9</c:f>
              <c:strCache>
                <c:ptCount val="1"/>
                <c:pt idx="0">
                  <c:v>Cigarettes</c:v>
                </c:pt>
              </c:strCache>
            </c:strRef>
          </c:cat>
          <c:val>
            <c:numRef>
              <c:f>'Explaining Tax Burden'!$B$11</c:f>
              <c:numCache>
                <c:formatCode>0.00</c:formatCode>
                <c:ptCount val="1"/>
                <c:pt idx="0">
                  <c:v>2.09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C5-844B-B4E2-55CB7DDCF31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107002552"/>
        <c:axId val="2109930840"/>
      </c:barChart>
      <c:catAx>
        <c:axId val="2107002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9930840"/>
        <c:crosses val="autoZero"/>
        <c:auto val="1"/>
        <c:lblAlgn val="ctr"/>
        <c:lblOffset val="100"/>
        <c:tickMarkSkip val="2"/>
        <c:noMultiLvlLbl val="0"/>
      </c:catAx>
      <c:valAx>
        <c:axId val="2109930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Retail Sales Price (Euro)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7002552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07561048902446"/>
          <c:y val="3.513998275740754E-2"/>
          <c:w val="0.83481159134401295"/>
          <c:h val="0.8298334409639024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'Explaining Tax Burden'!$A$10</c:f>
              <c:strCache>
                <c:ptCount val="1"/>
                <c:pt idx="0">
                  <c:v>Tax</c:v>
                </c:pt>
              </c:strCache>
            </c:strRef>
          </c:tx>
          <c:spPr>
            <a:solidFill>
              <a:schemeClr val="accent4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'Explaining Tax Burden'!$B$9:$C$9</c:f>
              <c:strCache>
                <c:ptCount val="2"/>
                <c:pt idx="0">
                  <c:v>HTP</c:v>
                </c:pt>
                <c:pt idx="1">
                  <c:v>Cigarettes</c:v>
                </c:pt>
              </c:strCache>
            </c:strRef>
          </c:cat>
          <c:val>
            <c:numRef>
              <c:f>'Explaining Tax Burden'!$B$10:$C$10</c:f>
              <c:numCache>
                <c:formatCode>0.00</c:formatCode>
                <c:ptCount val="2"/>
                <c:pt idx="0" formatCode="General">
                  <c:v>0.67100000000000004</c:v>
                </c:pt>
                <c:pt idx="1">
                  <c:v>3.11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F3-AC42-80D9-5B6AAF49CC2A}"/>
            </c:ext>
          </c:extLst>
        </c:ser>
        <c:ser>
          <c:idx val="1"/>
          <c:order val="1"/>
          <c:tx>
            <c:strRef>
              <c:f>'Explaining Tax Burden'!$A$11</c:f>
              <c:strCache>
                <c:ptCount val="1"/>
                <c:pt idx="0">
                  <c:v>Price</c:v>
                </c:pt>
              </c:strCache>
            </c:strRef>
          </c:tx>
          <c:spPr>
            <a:solidFill>
              <a:schemeClr val="accent4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'Explaining Tax Burden'!$B$9:$C$9</c:f>
              <c:strCache>
                <c:ptCount val="2"/>
                <c:pt idx="0">
                  <c:v>HTP</c:v>
                </c:pt>
                <c:pt idx="1">
                  <c:v>Cigarettes</c:v>
                </c:pt>
              </c:strCache>
            </c:strRef>
          </c:cat>
          <c:val>
            <c:numRef>
              <c:f>'Explaining Tax Burden'!$B$11:$C$11</c:f>
              <c:numCache>
                <c:formatCode>0.00</c:formatCode>
                <c:ptCount val="2"/>
                <c:pt idx="0" formatCode="General">
                  <c:v>4.5289999999999946</c:v>
                </c:pt>
                <c:pt idx="1">
                  <c:v>2.09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F3-AC42-80D9-5B6AAF49CC2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110262296"/>
        <c:axId val="-2096462904"/>
      </c:barChart>
      <c:catAx>
        <c:axId val="2110262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6462904"/>
        <c:crosses val="autoZero"/>
        <c:auto val="1"/>
        <c:lblAlgn val="ctr"/>
        <c:lblOffset val="100"/>
        <c:tickMarkSkip val="2"/>
        <c:noMultiLvlLbl val="0"/>
      </c:catAx>
      <c:valAx>
        <c:axId val="-2096462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1"/>
                    </a:solidFill>
                  </a:rPr>
                  <a:t>Retail Sales Price (Euro)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0262296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dirty="0"/>
              <a:t>Tax Burdens</a:t>
            </a:r>
            <a:r>
              <a:rPr lang="en-US" baseline="0" dirty="0"/>
              <a:t> on Cigarettes and </a:t>
            </a:r>
            <a:r>
              <a:rPr lang="en-US" dirty="0"/>
              <a:t>HTPs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HTPs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'all years_ppp'!$J$84:$J$87</c:f>
              <c:strCache>
                <c:ptCount val="4"/>
                <c:pt idx="0">
                  <c:v>High income</c:v>
                </c:pt>
                <c:pt idx="1">
                  <c:v>Upper-Middle Income</c:v>
                </c:pt>
                <c:pt idx="2">
                  <c:v>Lower-Middle Income</c:v>
                </c:pt>
                <c:pt idx="3">
                  <c:v>Global Average</c:v>
                </c:pt>
              </c:strCache>
            </c:strRef>
          </c:cat>
          <c:val>
            <c:numRef>
              <c:f>'all years_ppp'!$AT$84:$AT$87</c:f>
              <c:numCache>
                <c:formatCode>0.0%</c:formatCode>
                <c:ptCount val="4"/>
                <c:pt idx="0">
                  <c:v>0.27356187808119475</c:v>
                </c:pt>
                <c:pt idx="1">
                  <c:v>0.2166672422016864</c:v>
                </c:pt>
                <c:pt idx="2">
                  <c:v>0.26274202235098232</c:v>
                </c:pt>
                <c:pt idx="3">
                  <c:v>0.25410422998937443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1E-3C41-8137-64EA746CBBA2}"/>
            </c:ext>
          </c:extLst>
        </c:ser>
        <c:ser>
          <c:idx val="1"/>
          <c:order val="1"/>
          <c:tx>
            <c:v>CIgarettes</c:v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'all years_ppp'!$J$84:$J$87</c:f>
              <c:strCache>
                <c:ptCount val="4"/>
                <c:pt idx="0">
                  <c:v>High income</c:v>
                </c:pt>
                <c:pt idx="1">
                  <c:v>Upper-Middle Income</c:v>
                </c:pt>
                <c:pt idx="2">
                  <c:v>Lower-Middle Income</c:v>
                </c:pt>
                <c:pt idx="3">
                  <c:v>Global Average</c:v>
                </c:pt>
              </c:strCache>
            </c:strRef>
          </c:cat>
          <c:val>
            <c:numRef>
              <c:f>'all years_ppp'!$BA$84:$BA$87</c:f>
              <c:numCache>
                <c:formatCode>0.0%</c:formatCode>
                <c:ptCount val="4"/>
                <c:pt idx="0">
                  <c:v>0.57937909459818737</c:v>
                </c:pt>
                <c:pt idx="1">
                  <c:v>0.48368924640631294</c:v>
                </c:pt>
                <c:pt idx="2">
                  <c:v>0.3945398836998919</c:v>
                </c:pt>
                <c:pt idx="3">
                  <c:v>0.53545815417836307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1E-3C41-8137-64EA746CBBA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99"/>
        <c:axId val="601041519"/>
        <c:axId val="601043167"/>
      </c:barChart>
      <c:catAx>
        <c:axId val="601041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1043167"/>
        <c:crosses val="autoZero"/>
        <c:auto val="1"/>
        <c:lblAlgn val="ctr"/>
        <c:lblOffset val="100"/>
        <c:noMultiLvlLbl val="0"/>
      </c:catAx>
      <c:valAx>
        <c:axId val="6010431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</a:t>
                </a:r>
                <a:r>
                  <a:rPr lang="en-US" baseline="0"/>
                  <a:t> of retail price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10415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0.30216</cdr:x>
      <cdr:y>0.17412</cdr:y>
    </cdr:from>
    <cdr:to>
      <cdr:x>0.94945</cdr:x>
      <cdr:y>0.17412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EE6C4521-4018-3046-9374-32BD7A7053F3}"/>
            </a:ext>
          </a:extLst>
        </cdr:cNvPr>
        <cdr:cNvCxnSpPr/>
      </cdr:nvCxnSpPr>
      <cdr:spPr>
        <a:xfrm xmlns:a="http://schemas.openxmlformats.org/drawingml/2006/main">
          <a:off x="1605309" y="545621"/>
          <a:ext cx="3438939" cy="0"/>
        </a:xfrm>
        <a:prstGeom xmlns:a="http://schemas.openxmlformats.org/drawingml/2006/main" prst="line">
          <a:avLst/>
        </a:prstGeom>
        <a:ln xmlns:a="http://schemas.openxmlformats.org/drawingml/2006/main" w="3492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1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1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31263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BC81FF0-D1BB-4199-AA97-5A2A572BFA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05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1788" y="696913"/>
            <a:ext cx="6196012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31263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95B959A-C54C-4C17-A8F7-D5CE4BED74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1365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1pPr>
    <a:lvl2pPr marL="342892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2pPr>
    <a:lvl3pPr marL="685783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3pPr>
    <a:lvl4pPr marL="1028675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4pPr>
    <a:lvl5pPr marL="1371566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5B959A-C54C-4C17-A8F7-D5CE4BED74E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204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5B959A-C54C-4C17-A8F7-D5CE4BED74E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843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5B959A-C54C-4C17-A8F7-D5CE4BED74E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958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5B959A-C54C-4C17-A8F7-D5CE4BED74E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9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Notes:</a:t>
            </a:r>
          </a:p>
          <a:p>
            <a:r>
              <a:rPr lang="en-US" dirty="0"/>
              <a:t>There are direct excise tax effects:</a:t>
            </a:r>
          </a:p>
          <a:p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HTP excise taxes are passed thru HTP prices (overall)</a:t>
            </a:r>
          </a:p>
          <a:p>
            <a:pPr marL="171450" indent="-171450">
              <a:buFont typeface="Wingdings" pitchFamily="2" charset="2"/>
              <a:buChar char="à"/>
            </a:pPr>
            <a:r>
              <a:rPr lang="en-US" dirty="0"/>
              <a:t>Cigarette excise taxes are also passed through cigarette prices overall </a:t>
            </a:r>
          </a:p>
          <a:p>
            <a:pPr marL="171450" indent="-171450">
              <a:buFont typeface="Wingdings" pitchFamily="2" charset="2"/>
              <a:buChar char="à"/>
            </a:pPr>
            <a:r>
              <a:rPr lang="en-US" dirty="0"/>
              <a:t>The direct excise tax pass thru is much larger for cigarettes than HTPs (9 times larger!!!)</a:t>
            </a:r>
          </a:p>
          <a:p>
            <a:pPr marL="171450" indent="-171450">
              <a:buFont typeface="Wingdings" pitchFamily="2" charset="2"/>
              <a:buChar char="à"/>
            </a:pPr>
            <a:r>
              <a:rPr lang="en-US" dirty="0"/>
              <a:t>The direct excise tax pass thru  is more than unity for cigs. </a:t>
            </a:r>
          </a:p>
          <a:p>
            <a:pPr marL="171450" indent="-171450">
              <a:buFont typeface="Wingdings" pitchFamily="2" charset="2"/>
              <a:buChar char="à"/>
            </a:pPr>
            <a:r>
              <a:rPr lang="en-US" dirty="0"/>
              <a:t>Impact of ad valorem larger than specific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5B959A-C54C-4C17-A8F7-D5CE4BED74E3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997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enome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3"/>
            <a:ext cx="9143998" cy="514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86296" y="69736"/>
            <a:ext cx="4076278" cy="1179456"/>
          </a:xfrm>
          <a:ln algn="ctr"/>
        </p:spPr>
        <p:txBody>
          <a:bodyPr lIns="91440" tIns="457200" anchor="b"/>
          <a:lstStyle>
            <a:lvl1pPr algn="l"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7"/>
          <p:cNvSpPr>
            <a:spLocks noChangeArrowheads="1"/>
          </p:cNvSpPr>
          <p:nvPr userDrawn="1"/>
        </p:nvSpPr>
        <p:spPr bwMode="auto">
          <a:xfrm>
            <a:off x="354292" y="4848102"/>
            <a:ext cx="4432208" cy="6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500" dirty="0">
                <a:solidFill>
                  <a:schemeClr val="tx2"/>
                </a:solidFill>
                <a:latin typeface="Arial Narrow" pitchFamily="34" charset="0"/>
              </a:rPr>
              <a:t>The Ohio State University Comprehensive Cancer Center – Arthur G. James Cancer Hospital and Richard J. Solove Research Institute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816" y="2256059"/>
            <a:ext cx="2057400" cy="71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86296" y="1329741"/>
            <a:ext cx="3363912" cy="627063"/>
          </a:xfrm>
        </p:spPr>
        <p:txBody>
          <a:bodyPr lIns="91440" tIns="45720" rIns="91440" bIns="45720"/>
          <a:lstStyle>
            <a:lvl1pPr marL="0" indent="0" algn="l">
              <a:spcBef>
                <a:spcPts val="0"/>
              </a:spcBef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7066658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6504" y="212843"/>
            <a:ext cx="3382027" cy="493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896" y="1423636"/>
            <a:ext cx="5021108" cy="3079646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621102"/>
            <a:ext cx="5959011" cy="4595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0573" rIns="68579" bIns="48005" rtlCol="0" anchor="ctr"/>
          <a:lstStyle/>
          <a:p>
            <a:pPr marL="342892"/>
            <a:endParaRPr lang="en-US" sz="2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770" y="694463"/>
            <a:ext cx="4914577" cy="332671"/>
          </a:xfrm>
        </p:spPr>
        <p:txBody>
          <a:bodyPr anchor="ctr" anchorCtr="0"/>
          <a:lstStyle>
            <a:lvl1pPr>
              <a:lnSpc>
                <a:spcPct val="85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50"/>
          </a:xfrm>
          <a:prstGeom prst="rect">
            <a:avLst/>
          </a:prstGeom>
        </p:spPr>
      </p:pic>
      <p:sp>
        <p:nvSpPr>
          <p:cNvPr id="1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4823775"/>
            <a:ext cx="722281" cy="274637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7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8862" y="4504211"/>
            <a:ext cx="1270332" cy="4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91221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1" y="-1337"/>
            <a:ext cx="9146380" cy="5144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4823775"/>
            <a:ext cx="722281" cy="274637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7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" y="621102"/>
            <a:ext cx="5811838" cy="4595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0573" rIns="68579" bIns="48005" rtlCol="0" anchor="ctr"/>
          <a:lstStyle/>
          <a:p>
            <a:pPr marL="342892"/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9641" y="1234827"/>
            <a:ext cx="4892197" cy="3171166"/>
          </a:xfrm>
        </p:spPr>
        <p:txBody>
          <a:bodyPr/>
          <a:lstStyle>
            <a:lvl1pPr marL="0" indent="0">
              <a:spcBef>
                <a:spcPts val="1350"/>
              </a:spcBef>
              <a:buNone/>
              <a:defRPr sz="2000"/>
            </a:lvl1pPr>
            <a:lvl2pPr marL="342892" indent="0">
              <a:buNone/>
              <a:defRPr sz="18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19641" y="664217"/>
            <a:ext cx="4659556" cy="374650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5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8862" y="4504211"/>
            <a:ext cx="1270332" cy="4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759366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 re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6505" y="177994"/>
            <a:ext cx="3319396" cy="496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-1584" y="1"/>
            <a:ext cx="2244727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5730" tIns="45718" rIns="91436" bIns="45718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2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 userDrawn="1"/>
        </p:nvSpPr>
        <p:spPr>
          <a:xfrm>
            <a:off x="0" y="548520"/>
            <a:ext cx="420688" cy="22367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7193" y="548516"/>
            <a:ext cx="6419305" cy="380600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084" y="553655"/>
            <a:ext cx="1761359" cy="160970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2600" b="1" spc="-9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50"/>
          </a:xfrm>
          <a:prstGeom prst="rect">
            <a:avLst/>
          </a:prstGeom>
        </p:spPr>
      </p:pic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4823775"/>
            <a:ext cx="722281" cy="274637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7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8862" y="4504211"/>
            <a:ext cx="1270332" cy="4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85339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 purp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6505" y="177994"/>
            <a:ext cx="3319396" cy="496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-1584" y="1"/>
            <a:ext cx="2244727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5730" tIns="45718" rIns="91436" bIns="45718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2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 userDrawn="1"/>
        </p:nvSpPr>
        <p:spPr>
          <a:xfrm>
            <a:off x="0" y="549279"/>
            <a:ext cx="420688" cy="22367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7193" y="549275"/>
            <a:ext cx="6419305" cy="380600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084" y="549277"/>
            <a:ext cx="1761359" cy="160970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2600" b="1" spc="-90" dirty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50"/>
          </a:xfrm>
          <a:prstGeom prst="rect">
            <a:avLst/>
          </a:prstGeom>
        </p:spPr>
      </p:pic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4823775"/>
            <a:ext cx="722281" cy="274637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7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8862" y="4504211"/>
            <a:ext cx="1270332" cy="4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55647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6505" y="177994"/>
            <a:ext cx="3319396" cy="496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-1584" y="1"/>
            <a:ext cx="2244727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5730" tIns="45718" rIns="91436" bIns="45718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2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 userDrawn="1"/>
        </p:nvSpPr>
        <p:spPr>
          <a:xfrm>
            <a:off x="0" y="549279"/>
            <a:ext cx="420688" cy="22367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7193" y="549275"/>
            <a:ext cx="6419305" cy="380600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084" y="549277"/>
            <a:ext cx="1761359" cy="160970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2600" b="1" spc="-90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50"/>
          </a:xfrm>
          <a:prstGeom prst="rect">
            <a:avLst/>
          </a:prstGeom>
        </p:spPr>
      </p:pic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4823775"/>
            <a:ext cx="722281" cy="274637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7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8862" y="4504211"/>
            <a:ext cx="1270332" cy="4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78334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tri Graph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1" y="-1337"/>
            <a:ext cx="9146380" cy="5144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5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 rot="10800000">
            <a:off x="1" y="1049483"/>
            <a:ext cx="5645150" cy="385762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9000">
                <a:schemeClr val="bg1">
                  <a:alpha val="87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307" y="322736"/>
            <a:ext cx="8558372" cy="734615"/>
          </a:xfrm>
        </p:spPr>
        <p:txBody>
          <a:bodyPr anchor="t" anchorCtr="0"/>
          <a:lstStyle>
            <a:lvl1pPr>
              <a:lnSpc>
                <a:spcPct val="85000"/>
              </a:lnSpc>
              <a:defRPr sz="2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307" y="960634"/>
            <a:ext cx="6076811" cy="3344237"/>
          </a:xfrm>
        </p:spPr>
        <p:txBody>
          <a:bodyPr/>
          <a:lstStyle>
            <a:lvl1pPr>
              <a:spcBef>
                <a:spcPts val="1200"/>
              </a:spcBef>
              <a:defRPr sz="2200"/>
            </a:lvl1pPr>
            <a:lvl2pPr>
              <a:spcBef>
                <a:spcPts val="300"/>
              </a:spcBef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4823775"/>
            <a:ext cx="722281" cy="274637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7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8862" y="4504211"/>
            <a:ext cx="1270332" cy="4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46814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ell Graph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573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 rot="10800000">
            <a:off x="1" y="1049483"/>
            <a:ext cx="5645150" cy="385762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9000">
                <a:schemeClr val="bg1">
                  <a:alpha val="87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307" y="322736"/>
            <a:ext cx="7001837" cy="734615"/>
          </a:xfrm>
        </p:spPr>
        <p:txBody>
          <a:bodyPr anchor="t" anchorCtr="0"/>
          <a:lstStyle>
            <a:lvl1pPr>
              <a:lnSpc>
                <a:spcPct val="85000"/>
              </a:lnSpc>
              <a:defRPr sz="2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307" y="960634"/>
            <a:ext cx="6986426" cy="3344237"/>
          </a:xfrm>
        </p:spPr>
        <p:txBody>
          <a:bodyPr/>
          <a:lstStyle>
            <a:lvl1pPr>
              <a:spcBef>
                <a:spcPts val="1200"/>
              </a:spcBef>
              <a:defRPr sz="2200"/>
            </a:lvl1pPr>
            <a:lvl2pPr>
              <a:spcBef>
                <a:spcPts val="300"/>
              </a:spcBef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4823775"/>
            <a:ext cx="722281" cy="274637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7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8862" y="4504211"/>
            <a:ext cx="1270332" cy="4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87919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, No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09493"/>
            <a:ext cx="9144001" cy="63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307" y="322736"/>
            <a:ext cx="8558372" cy="734615"/>
          </a:xfrm>
        </p:spPr>
        <p:txBody>
          <a:bodyPr anchor="t" anchorCtr="0"/>
          <a:lstStyle>
            <a:lvl1pPr>
              <a:lnSpc>
                <a:spcPct val="85000"/>
              </a:lnSpc>
              <a:defRPr sz="2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4823775"/>
            <a:ext cx="722281" cy="274637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70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8862" y="4504211"/>
            <a:ext cx="1270332" cy="4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9077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9242"/>
            <a:ext cx="9144000" cy="2634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307" y="322736"/>
            <a:ext cx="8558372" cy="734615"/>
          </a:xfrm>
        </p:spPr>
        <p:txBody>
          <a:bodyPr anchor="t" anchorCtr="0"/>
          <a:lstStyle>
            <a:lvl1pPr>
              <a:lnSpc>
                <a:spcPct val="85000"/>
              </a:lnSpc>
              <a:defRPr sz="2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4823775"/>
            <a:ext cx="722281" cy="274637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70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8862" y="4504211"/>
            <a:ext cx="1270332" cy="4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69601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9242"/>
            <a:ext cx="9144000" cy="2634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50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4823775"/>
            <a:ext cx="722281" cy="274637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70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8862" y="4504211"/>
            <a:ext cx="1270332" cy="4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78939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09493"/>
            <a:ext cx="9144001" cy="63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307" y="322736"/>
            <a:ext cx="8558372" cy="619297"/>
          </a:xfrm>
        </p:spPr>
        <p:txBody>
          <a:bodyPr anchor="t" anchorCtr="0"/>
          <a:lstStyle>
            <a:lvl1pPr>
              <a:lnSpc>
                <a:spcPct val="85000"/>
              </a:lnSpc>
              <a:defRPr sz="2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307" y="960634"/>
            <a:ext cx="8558372" cy="3344237"/>
          </a:xfrm>
        </p:spPr>
        <p:txBody>
          <a:bodyPr/>
          <a:lstStyle>
            <a:lvl1pPr>
              <a:spcBef>
                <a:spcPts val="1200"/>
              </a:spcBef>
              <a:defRPr sz="2200"/>
            </a:lvl1pPr>
            <a:lvl2pPr>
              <a:spcBef>
                <a:spcPts val="300"/>
              </a:spcBef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4823775"/>
            <a:ext cx="722281" cy="274637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70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8862" y="4504211"/>
            <a:ext cx="1270332" cy="4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3631224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9242"/>
            <a:ext cx="9144000" cy="2634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467" y="322736"/>
            <a:ext cx="2694520" cy="734615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2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6681" y="322736"/>
            <a:ext cx="5480050" cy="3171166"/>
          </a:xfrm>
        </p:spPr>
        <p:txBody>
          <a:bodyPr/>
          <a:lstStyle>
            <a:lvl1pPr marL="231775" indent="-231775">
              <a:defRPr sz="2200"/>
            </a:lvl1pPr>
            <a:lvl2pPr marL="514337" indent="-171446">
              <a:defRPr sz="2000"/>
            </a:lvl2pPr>
            <a:lvl3pPr marL="814368" indent="-128585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4823775"/>
            <a:ext cx="722281" cy="274637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70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8862" y="4504211"/>
            <a:ext cx="1270332" cy="4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66710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5 research pro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7344"/>
            <a:ext cx="9143999" cy="3336131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436" y="732785"/>
            <a:ext cx="2049922" cy="712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86296" y="69736"/>
            <a:ext cx="4076278" cy="926057"/>
          </a:xfrm>
          <a:ln algn="ctr"/>
        </p:spPr>
        <p:txBody>
          <a:bodyPr lIns="91440" tIns="457200" anchor="b"/>
          <a:lstStyle>
            <a:lvl1pPr algn="l">
              <a:defRPr sz="22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86296" y="1061813"/>
            <a:ext cx="3363912" cy="538387"/>
          </a:xfrm>
        </p:spPr>
        <p:txBody>
          <a:bodyPr lIns="91440" tIns="45720" rIns="91440" bIns="45720"/>
          <a:lstStyle>
            <a:lvl1pPr marL="0" indent="0" algn="l">
              <a:spcBef>
                <a:spcPts val="200"/>
              </a:spcBef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2" name="Rectangle 17"/>
          <p:cNvSpPr>
            <a:spLocks noChangeArrowheads="1"/>
          </p:cNvSpPr>
          <p:nvPr userDrawn="1"/>
        </p:nvSpPr>
        <p:spPr bwMode="auto">
          <a:xfrm>
            <a:off x="412504" y="4910625"/>
            <a:ext cx="4432208" cy="6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500" dirty="0">
                <a:solidFill>
                  <a:schemeClr val="tx2"/>
                </a:solidFill>
                <a:latin typeface="Arial Narrow" pitchFamily="34" charset="0"/>
              </a:rPr>
              <a:t>The Ohio State University Comprehensive Cancer Center – Arthur G. James Cancer Hospital and Richard J. Solove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319108066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enome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9242"/>
            <a:ext cx="9144000" cy="2634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307" y="322736"/>
            <a:ext cx="8558372" cy="734615"/>
          </a:xfrm>
        </p:spPr>
        <p:txBody>
          <a:bodyPr anchor="t" anchorCtr="0"/>
          <a:lstStyle>
            <a:lvl1pPr>
              <a:lnSpc>
                <a:spcPct val="85000"/>
              </a:lnSpc>
              <a:defRPr sz="2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307" y="960634"/>
            <a:ext cx="8558372" cy="3344237"/>
          </a:xfrm>
        </p:spPr>
        <p:txBody>
          <a:bodyPr/>
          <a:lstStyle>
            <a:lvl1pPr>
              <a:spcBef>
                <a:spcPts val="1200"/>
              </a:spcBef>
              <a:defRPr sz="2200"/>
            </a:lvl1pPr>
            <a:lvl2pPr>
              <a:spcBef>
                <a:spcPts val="300"/>
              </a:spcBef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4823775"/>
            <a:ext cx="722281" cy="274637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70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8862" y="4504211"/>
            <a:ext cx="1270332" cy="4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307" y="322736"/>
            <a:ext cx="8558372" cy="734615"/>
          </a:xfrm>
        </p:spPr>
        <p:txBody>
          <a:bodyPr anchor="t" anchorCtr="0"/>
          <a:lstStyle>
            <a:lvl1pPr>
              <a:lnSpc>
                <a:spcPct val="85000"/>
              </a:lnSpc>
              <a:defRPr sz="2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307" y="960634"/>
            <a:ext cx="8558372" cy="3344237"/>
          </a:xfrm>
        </p:spPr>
        <p:txBody>
          <a:bodyPr/>
          <a:lstStyle>
            <a:lvl1pPr>
              <a:spcBef>
                <a:spcPts val="1200"/>
              </a:spcBef>
              <a:defRPr sz="2200"/>
            </a:lvl1pPr>
            <a:lvl2pPr>
              <a:spcBef>
                <a:spcPts val="300"/>
              </a:spcBef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822743" y="4871400"/>
            <a:ext cx="294976" cy="274637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r">
              <a:defRPr sz="700" b="0">
                <a:solidFill>
                  <a:srgbClr val="717070"/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0"/>
            <a:ext cx="9144001" cy="249932"/>
            <a:chOff x="0" y="0"/>
            <a:chExt cx="9144001" cy="249932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0"/>
              <a:ext cx="9144001" cy="249932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0" y="1"/>
              <a:ext cx="9144000" cy="187278"/>
            </a:xfrm>
            <a:prstGeom prst="rect">
              <a:avLst/>
            </a:prstGeom>
            <a:solidFill>
              <a:srgbClr val="6B6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>
            <a:off x="-9939" y="4740965"/>
            <a:ext cx="5695122" cy="415010"/>
            <a:chOff x="-9424" y="-235523"/>
            <a:chExt cx="11413748" cy="54421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-9424" y="-235523"/>
              <a:ext cx="9153425" cy="485455"/>
            </a:xfrm>
            <a:prstGeom prst="rect">
              <a:avLst/>
            </a:prstGeom>
            <a:gradFill>
              <a:gsLst>
                <a:gs pos="100000">
                  <a:srgbClr val="E8E8E8"/>
                </a:gs>
                <a:gs pos="0">
                  <a:srgbClr val="E8E8E8">
                    <a:alpha val="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-9424" y="7204"/>
              <a:ext cx="11413748" cy="301491"/>
            </a:xfrm>
            <a:prstGeom prst="rect">
              <a:avLst/>
            </a:prstGeom>
            <a:gradFill flip="none" rotWithShape="1">
              <a:gsLst>
                <a:gs pos="100000">
                  <a:srgbClr val="6B6B6B"/>
                </a:gs>
                <a:gs pos="0">
                  <a:srgbClr val="6B6B6B">
                    <a:shade val="67500"/>
                    <a:satMod val="115000"/>
                    <a:alpha val="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8862" y="4504211"/>
            <a:ext cx="1270332" cy="4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1"/>
          <p:cNvSpPr txBox="1">
            <a:spLocks/>
          </p:cNvSpPr>
          <p:nvPr userDrawn="1"/>
        </p:nvSpPr>
        <p:spPr>
          <a:xfrm>
            <a:off x="-1" y="4823775"/>
            <a:ext cx="722281" cy="274637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b="0" kern="120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34289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68578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0286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37156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36825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2" name="Rectangle 22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728804" y="1480115"/>
            <a:ext cx="2741659" cy="1179456"/>
          </a:xfrm>
          <a:ln algn="ctr"/>
        </p:spPr>
        <p:txBody>
          <a:bodyPr lIns="9144" tIns="45720" anchor="b" anchorCtr="0"/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244317" y="5419850"/>
            <a:ext cx="3093244" cy="649915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>
            <a:lvl1pPr marL="0" indent="0" algn="r">
              <a:buNone/>
              <a:defRPr lang="en-US" sz="1100" dirty="0">
                <a:solidFill>
                  <a:schemeClr val="accent1"/>
                </a:solidFill>
                <a:ea typeface="+mj-ea"/>
                <a:cs typeface="+mj-cs"/>
              </a:defRPr>
            </a:lvl1pPr>
          </a:lstStyle>
          <a:p>
            <a:pPr lvl="0" algn="r">
              <a:spcBef>
                <a:spcPct val="0"/>
              </a:spcBef>
            </a:pPr>
            <a:r>
              <a:rPr lang="en-US" dirty="0"/>
              <a:t>Click to edit Master subtitle style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7062" y="4787816"/>
            <a:ext cx="736314" cy="274637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7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076" name="Picture 4" descr="C:\Users\Jason\Documents\Work\Client_File_Backups\CCC_James\09-11-2013 2013 Rebrand\genomeWheelFlat2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5" t="-1428" r="10188" b="15945"/>
          <a:stretch/>
        </p:blipFill>
        <p:spPr bwMode="auto">
          <a:xfrm>
            <a:off x="3905373" y="498176"/>
            <a:ext cx="5238628" cy="464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412" y="3481884"/>
            <a:ext cx="2057400" cy="71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4736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307" y="322736"/>
            <a:ext cx="8558372" cy="734615"/>
          </a:xfrm>
        </p:spPr>
        <p:txBody>
          <a:bodyPr anchor="t" anchorCtr="0"/>
          <a:lstStyle>
            <a:lvl1pPr>
              <a:lnSpc>
                <a:spcPct val="85000"/>
              </a:lnSpc>
              <a:defRPr sz="2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307" y="960634"/>
            <a:ext cx="8558372" cy="3344237"/>
          </a:xfrm>
        </p:spPr>
        <p:txBody>
          <a:bodyPr/>
          <a:lstStyle>
            <a:lvl1pPr>
              <a:spcBef>
                <a:spcPts val="1200"/>
              </a:spcBef>
              <a:defRPr sz="2200"/>
            </a:lvl1pPr>
            <a:lvl2pPr>
              <a:spcBef>
                <a:spcPts val="300"/>
              </a:spcBef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4823775"/>
            <a:ext cx="722281" cy="274637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7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8862" y="4504211"/>
            <a:ext cx="1270332" cy="4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76925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icture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9242"/>
            <a:ext cx="9144000" cy="2634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6115" y="322736"/>
            <a:ext cx="4648563" cy="734615"/>
          </a:xfrm>
        </p:spPr>
        <p:txBody>
          <a:bodyPr anchor="t" anchorCtr="0"/>
          <a:lstStyle>
            <a:lvl1pPr>
              <a:lnSpc>
                <a:spcPct val="85000"/>
              </a:lnSpc>
              <a:defRPr sz="2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6115" y="960634"/>
            <a:ext cx="4648563" cy="3344237"/>
          </a:xfrm>
        </p:spPr>
        <p:txBody>
          <a:bodyPr/>
          <a:lstStyle>
            <a:lvl1pPr>
              <a:spcBef>
                <a:spcPts val="1200"/>
              </a:spcBef>
              <a:defRPr sz="2200"/>
            </a:lvl1pPr>
            <a:lvl2pPr>
              <a:spcBef>
                <a:spcPts val="300"/>
              </a:spcBef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4823775"/>
            <a:ext cx="722281" cy="274637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70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8862" y="4504211"/>
            <a:ext cx="1270332" cy="4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0721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ic left, No wheel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09493"/>
            <a:ext cx="9144001" cy="63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6115" y="322736"/>
            <a:ext cx="4648563" cy="734615"/>
          </a:xfrm>
        </p:spPr>
        <p:txBody>
          <a:bodyPr anchor="t" anchorCtr="0"/>
          <a:lstStyle>
            <a:lvl1pPr>
              <a:lnSpc>
                <a:spcPct val="85000"/>
              </a:lnSpc>
              <a:defRPr sz="2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6115" y="960634"/>
            <a:ext cx="4648563" cy="3344237"/>
          </a:xfrm>
        </p:spPr>
        <p:txBody>
          <a:bodyPr/>
          <a:lstStyle>
            <a:lvl1pPr>
              <a:spcBef>
                <a:spcPts val="1200"/>
              </a:spcBef>
              <a:defRPr sz="2200"/>
            </a:lvl1pPr>
            <a:lvl2pPr>
              <a:spcBef>
                <a:spcPts val="300"/>
              </a:spcBef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4823775"/>
            <a:ext cx="722281" cy="274637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70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8862" y="4504211"/>
            <a:ext cx="1270332" cy="4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14076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9400" y="513153"/>
            <a:ext cx="82296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9400" y="1342966"/>
            <a:ext cx="8229600" cy="310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4823775"/>
            <a:ext cx="722281" cy="274637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70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74" r:id="rId2"/>
    <p:sldLayoutId id="2147483784" r:id="rId3"/>
    <p:sldLayoutId id="2147483690" r:id="rId4"/>
    <p:sldLayoutId id="2147483785" r:id="rId5"/>
    <p:sldLayoutId id="2147483719" r:id="rId6"/>
    <p:sldLayoutId id="2147483773" r:id="rId7"/>
    <p:sldLayoutId id="2147483780" r:id="rId8"/>
    <p:sldLayoutId id="2147483781" r:id="rId9"/>
    <p:sldLayoutId id="2147483761" r:id="rId10"/>
    <p:sldLayoutId id="2147483772" r:id="rId11"/>
    <p:sldLayoutId id="2147483769" r:id="rId12"/>
    <p:sldLayoutId id="2147483768" r:id="rId13"/>
    <p:sldLayoutId id="2147483765" r:id="rId14"/>
    <p:sldLayoutId id="2147483775" r:id="rId15"/>
    <p:sldLayoutId id="2147483777" r:id="rId16"/>
    <p:sldLayoutId id="2147483782" r:id="rId17"/>
    <p:sldLayoutId id="2147483778" r:id="rId18"/>
    <p:sldLayoutId id="2147483779" r:id="rId19"/>
    <p:sldLayoutId id="2147483752" r:id="rId20"/>
  </p:sldLayoutIdLst>
  <p:transition>
    <p:fade/>
  </p:transition>
  <p:hf hdr="0" ft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5pPr>
      <a:lvl6pPr marL="342892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17880" indent="-217880" algn="l" rtl="0" fontAlgn="base">
        <a:lnSpc>
          <a:spcPct val="85000"/>
        </a:lnSpc>
        <a:spcBef>
          <a:spcPts val="9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fontAlgn="base">
        <a:lnSpc>
          <a:spcPct val="85000"/>
        </a:lnSpc>
        <a:spcBef>
          <a:spcPts val="45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857228" indent="-171446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3pPr>
      <a:lvl4pPr marL="1200120" indent="-171446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1543012" indent="-171446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1885903" indent="-171446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228795" indent="-171446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2571686" indent="-171446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2914577" indent="-171446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hyperlink" Target="mailto:Ce.Shang@osumc.edu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hyperlink" Target="https://www.tobaccofreekids.org/what-we-do/global/taxation-price/staging-tax-gap" TargetMode="Externa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486295" y="69736"/>
            <a:ext cx="8140120" cy="620377"/>
          </a:xfrm>
        </p:spPr>
        <p:txBody>
          <a:bodyPr/>
          <a:lstStyle/>
          <a:p>
            <a:r>
              <a:rPr lang="en-US" dirty="0"/>
              <a:t>The taxation and pricing of heated tobacco products (HTPs)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86295" y="762203"/>
            <a:ext cx="6159260" cy="512287"/>
          </a:xfrm>
        </p:spPr>
        <p:txBody>
          <a:bodyPr/>
          <a:lstStyle/>
          <a:p>
            <a:r>
              <a:rPr lang="en-US" dirty="0"/>
              <a:t>Ce Shang, Medical Oncology, Department of Internal Medicine, OSUMC</a:t>
            </a:r>
          </a:p>
          <a:p>
            <a:r>
              <a:rPr lang="en-US" dirty="0"/>
              <a:t>Estelle </a:t>
            </a:r>
            <a:r>
              <a:rPr lang="en-US" dirty="0" err="1"/>
              <a:t>Dauchy</a:t>
            </a:r>
            <a:r>
              <a:rPr lang="en-US" dirty="0"/>
              <a:t>, Campaign for Tobacco Free Kids</a:t>
            </a:r>
          </a:p>
          <a:p>
            <a:r>
              <a:rPr lang="en-US" dirty="0"/>
              <a:t>TOPS, May 27 2021 </a:t>
            </a:r>
          </a:p>
        </p:txBody>
      </p:sp>
    </p:spTree>
    <p:extLst>
      <p:ext uri="{BB962C8B-B14F-4D97-AF65-F5344CB8AC3E}">
        <p14:creationId xmlns:p14="http://schemas.microsoft.com/office/powerpoint/2010/main" val="206019730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6503B-F1AA-5141-9A84-BC2EC6FFC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HTP in the tax code: differ by countries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10F4D4-050A-FC4E-95F0-574EA653F2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25884141-2E22-D146-9542-5318A7A56755}"/>
              </a:ext>
            </a:extLst>
          </p:cNvPr>
          <p:cNvSpPr txBox="1"/>
          <p:nvPr/>
        </p:nvSpPr>
        <p:spPr>
          <a:xfrm>
            <a:off x="141417" y="855353"/>
            <a:ext cx="8714583" cy="3057470"/>
          </a:xfrm>
          <a:prstGeom prst="rect">
            <a:avLst/>
          </a:prstGeom>
        </p:spPr>
        <p:txBody>
          <a:bodyPr vert="horz" wrap="square" lIns="0" tIns="10381" rIns="0" bIns="0" rtlCol="0">
            <a:spAutoFit/>
          </a:bodyPr>
          <a:lstStyle/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Classification in Tax Code / Excise Tax Code</a:t>
            </a:r>
          </a:p>
          <a:p>
            <a:pPr marL="628642" lvl="1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New Category </a:t>
            </a:r>
          </a:p>
          <a:p>
            <a:pPr marL="971533" lvl="2" indent="-285750">
              <a:buClr>
                <a:srgbClr val="7030A0"/>
              </a:buClr>
              <a:buFont typeface="Wingdings" pitchFamily="2" charset="2"/>
              <a:buChar char="Ø"/>
            </a:pPr>
            <a:r>
              <a:rPr lang="en-US" sz="1600" dirty="0"/>
              <a:t>36 countries + 1 Canadian province</a:t>
            </a:r>
          </a:p>
          <a:p>
            <a:pPr marL="971533" lvl="2" indent="-285750">
              <a:buClr>
                <a:srgbClr val="7030A0"/>
              </a:buClr>
              <a:buFont typeface="Wingdings" pitchFamily="2" charset="2"/>
              <a:buChar char="Ø"/>
            </a:pPr>
            <a:r>
              <a:rPr lang="en-US" sz="1600" dirty="0"/>
              <a:t>For instance: “tobacco products that are heated but not combusted during use”</a:t>
            </a:r>
          </a:p>
          <a:p>
            <a:pPr marL="628642" lvl="1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Included in an existing category and taxed accordingly </a:t>
            </a:r>
          </a:p>
          <a:p>
            <a:pPr marL="971533" lvl="2" indent="-285750">
              <a:buClr>
                <a:srgbClr val="7030A0"/>
              </a:buClr>
              <a:buFont typeface="Wingdings" pitchFamily="2" charset="2"/>
              <a:buChar char="Ø"/>
            </a:pPr>
            <a:r>
              <a:rPr lang="en-US" sz="1600" dirty="0"/>
              <a:t>17 countries</a:t>
            </a:r>
          </a:p>
          <a:p>
            <a:pPr marL="971533" lvl="2" indent="-285750">
              <a:buClr>
                <a:srgbClr val="7030A0"/>
              </a:buClr>
              <a:buFont typeface="Wingdings" pitchFamily="2" charset="2"/>
              <a:buChar char="Ø"/>
            </a:pPr>
            <a:r>
              <a:rPr lang="en-US" sz="1600" dirty="0"/>
              <a:t>For instance: “other smoking products”, “pipe tobacco”, “smokeless tobacco”</a:t>
            </a:r>
          </a:p>
          <a:p>
            <a:pPr marL="457200" lvl="1" indent="0">
              <a:buNone/>
            </a:pPr>
            <a:endParaRPr lang="en-US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/>
              <a:t>As of Jan 2021, the majority of countries have included a separate category for heated tobacco products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sym typeface="Wingdings" pitchFamily="2" charset="2"/>
              </a:rPr>
              <a:t>Act of Jan 2021, the tax rate is positive in all countries covered that sell or manufacture HTPs</a:t>
            </a:r>
            <a:endParaRPr lang="en-US" sz="1600" dirty="0"/>
          </a:p>
          <a:p>
            <a:pPr>
              <a:spcBef>
                <a:spcPts val="0"/>
              </a:spcBef>
              <a:buClr>
                <a:srgbClr val="3333B2"/>
              </a:buClr>
              <a:tabLst>
                <a:tab pos="713464" algn="l"/>
              </a:tabLst>
            </a:pPr>
            <a:endParaRPr lang="en-US" sz="220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253799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507D2-EFDB-FB4B-AB3D-0748E3D67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Taxing Devices?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D941ED-DC52-7D41-A4B4-4BC8E7806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9FE7A2-0F2D-2846-96EC-F7E664E44AF3}"/>
              </a:ext>
            </a:extLst>
          </p:cNvPr>
          <p:cNvSpPr txBox="1"/>
          <p:nvPr/>
        </p:nvSpPr>
        <p:spPr>
          <a:xfrm>
            <a:off x="431321" y="1057352"/>
            <a:ext cx="80656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/>
              <a:t>Some countries also apply an excise tax on devices / tools (when they do, generally for any electronic devices used either with E-cigarettes or heated tobacco)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/>
              <a:t>In the 61 countries covered, only a few tax devices / tools: </a:t>
            </a:r>
          </a:p>
          <a:p>
            <a:pPr marL="628642" lvl="1" indent="-285750">
              <a:buClr>
                <a:srgbClr val="7030A0"/>
              </a:buClr>
              <a:buFont typeface="Wingdings" pitchFamily="2" charset="2"/>
              <a:buChar char="Ø"/>
            </a:pPr>
            <a:r>
              <a:rPr lang="en-US" dirty="0"/>
              <a:t>Russia (devices), Saudi Arabia, the United Arab Emirates (both devices and tools)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77968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507D2-EFDB-FB4B-AB3D-0748E3D67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HTP tax structure (bases)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D941ED-DC52-7D41-A4B4-4BC8E7806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9FE7A2-0F2D-2846-96EC-F7E664E44AF3}"/>
              </a:ext>
            </a:extLst>
          </p:cNvPr>
          <p:cNvSpPr txBox="1"/>
          <p:nvPr/>
        </p:nvSpPr>
        <p:spPr>
          <a:xfrm>
            <a:off x="418865" y="690043"/>
            <a:ext cx="848882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Excise tax system / structure and base</a:t>
            </a:r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Specific (e.g., quantity-based): 49 countries </a:t>
            </a:r>
          </a:p>
          <a:p>
            <a:pPr lvl="2">
              <a:buClr>
                <a:srgbClr val="7030A0"/>
              </a:buClr>
            </a:pPr>
            <a:r>
              <a:rPr lang="en-US" sz="1600" dirty="0"/>
              <a:t>Based on weight (kilograms): 38 countries</a:t>
            </a:r>
          </a:p>
          <a:p>
            <a:pPr lvl="2">
              <a:buClr>
                <a:srgbClr val="7030A0"/>
              </a:buClr>
            </a:pPr>
            <a:r>
              <a:rPr lang="en-US" sz="1600" dirty="0"/>
              <a:t>Based on the number of sticks: 11 countries</a:t>
            </a:r>
          </a:p>
          <a:p>
            <a:pPr lvl="2">
              <a:buClr>
                <a:srgbClr val="7030A0"/>
              </a:buClr>
            </a:pPr>
            <a:endParaRPr lang="en-US" sz="1600" dirty="0"/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Ad-valorem (i.e., value-based) excise: 4 countries</a:t>
            </a:r>
          </a:p>
          <a:p>
            <a:pPr lvl="2">
              <a:buClr>
                <a:srgbClr val="7030A0"/>
              </a:buClr>
            </a:pPr>
            <a:r>
              <a:rPr lang="en-US" sz="1600" dirty="0"/>
              <a:t>Based on the “suggested retail price” (1): Dominican Republic</a:t>
            </a:r>
          </a:p>
          <a:p>
            <a:pPr lvl="2">
              <a:buClr>
                <a:srgbClr val="7030A0"/>
              </a:buClr>
            </a:pPr>
            <a:r>
              <a:rPr lang="en-US" sz="1600" dirty="0"/>
              <a:t>Based on the retail sales price (1): Switzerland</a:t>
            </a:r>
          </a:p>
          <a:p>
            <a:pPr lvl="2">
              <a:buClr>
                <a:srgbClr val="7030A0"/>
              </a:buClr>
            </a:pPr>
            <a:r>
              <a:rPr lang="en-US" sz="1600" dirty="0"/>
              <a:t>Based on “excise price” or “pre-tax price” (2):  countries (UAE, Saudi Arabia)</a:t>
            </a:r>
          </a:p>
          <a:p>
            <a:pPr lvl="2">
              <a:buClr>
                <a:srgbClr val="7030A0"/>
              </a:buClr>
            </a:pPr>
            <a:endParaRPr lang="en-US" sz="1600" dirty="0"/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Mixed: 10 countries</a:t>
            </a:r>
          </a:p>
          <a:p>
            <a:pPr lvl="2"/>
            <a:r>
              <a:rPr lang="en-US" sz="1600" dirty="0"/>
              <a:t>Specific tax + Ad-valorem as % of excise tax value that applies on cigarettes (4 countries): Serbia, Italy, Montenegro, Serbia, South Africa</a:t>
            </a:r>
          </a:p>
          <a:p>
            <a:pPr lvl="2"/>
            <a:r>
              <a:rPr lang="en-US" sz="1600" dirty="0"/>
              <a:t>Specific tax + ad-valorem tax based the retail sales price  (6): Spain, Portugal, Luxembourg, Israel, Germany, Belgium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72957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17E7-D0F2-6647-87B9-D4C24AE00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628" y="288230"/>
            <a:ext cx="8558372" cy="734615"/>
          </a:xfrm>
        </p:spPr>
        <p:txBody>
          <a:bodyPr/>
          <a:lstStyle/>
          <a:p>
            <a:r>
              <a:rPr lang="en-US" sz="2000" dirty="0"/>
              <a:t> HTP and cigarette prices of a 20-stick pack 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F2CB10-60F7-A349-B696-9F362CA46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E58176D-4860-A94D-B92B-0B8AA7F904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4902677"/>
              </p:ext>
            </p:extLst>
          </p:nvPr>
        </p:nvGraphicFramePr>
        <p:xfrm>
          <a:off x="156777" y="655537"/>
          <a:ext cx="8478266" cy="3217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4">
            <a:extLst>
              <a:ext uri="{FF2B5EF4-FFF2-40B4-BE49-F238E27FC236}">
                <a16:creationId xmlns:a16="http://schemas.microsoft.com/office/drawing/2014/main" id="{254EA4C3-CF26-8043-9654-BD4304F6667C}"/>
              </a:ext>
            </a:extLst>
          </p:cNvPr>
          <p:cNvSpPr txBox="1"/>
          <p:nvPr/>
        </p:nvSpPr>
        <p:spPr>
          <a:xfrm>
            <a:off x="156777" y="3948428"/>
            <a:ext cx="8478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black"/>
                </a:solidFill>
              </a:rPr>
              <a:t>Source: CTFK’s Interactive Tax Maps for HTPs and Cigarettes</a:t>
            </a:r>
            <a:endParaRPr lang="en-US" sz="1600" dirty="0"/>
          </a:p>
          <a:p>
            <a:r>
              <a:rPr lang="en-US" sz="1600" dirty="0">
                <a:solidFill>
                  <a:srgbClr val="000000"/>
                </a:solidFill>
              </a:rPr>
              <a:t>*</a:t>
            </a:r>
            <a:r>
              <a:rPr lang="en-US" sz="1200" dirty="0">
                <a:solidFill>
                  <a:srgbClr val="000000"/>
                </a:solidFill>
              </a:rPr>
              <a:t>Calculations based on equivalent cigarettes and comparable HTUs: PMI’s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Marlboro Red and HEETS. Conversions to Purchasing Power Parity (PPP) based on IMF’s World Economic Indicators (2020).</a:t>
            </a:r>
          </a:p>
        </p:txBody>
      </p:sp>
    </p:spTree>
    <p:extLst>
      <p:ext uri="{BB962C8B-B14F-4D97-AF65-F5344CB8AC3E}">
        <p14:creationId xmlns:p14="http://schemas.microsoft.com/office/powerpoint/2010/main" val="293126777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17E7-D0F2-6647-87B9-D4C24AE00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628" y="288230"/>
            <a:ext cx="8558372" cy="734615"/>
          </a:xfrm>
        </p:spPr>
        <p:txBody>
          <a:bodyPr/>
          <a:lstStyle/>
          <a:p>
            <a:r>
              <a:rPr lang="en-US" sz="2000" dirty="0"/>
              <a:t>Tax burden (% of excise taxes among retail sales prices )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F2CB10-60F7-A349-B696-9F362CA46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4B0196-4D72-C944-9CAA-4BCBCBC2341F}"/>
              </a:ext>
            </a:extLst>
          </p:cNvPr>
          <p:cNvSpPr txBox="1">
            <a:spLocks/>
          </p:cNvSpPr>
          <p:nvPr/>
        </p:nvSpPr>
        <p:spPr>
          <a:xfrm>
            <a:off x="795308" y="655537"/>
            <a:ext cx="6028056" cy="3133681"/>
          </a:xfrm>
          <a:prstGeom prst="rect">
            <a:avLst/>
          </a:prstGeom>
        </p:spPr>
        <p:txBody>
          <a:bodyPr/>
          <a:lstStyle>
            <a:lvl1pPr marL="217880" indent="-217880" algn="l" rtl="0" fontAlgn="base">
              <a:lnSpc>
                <a:spcPct val="85000"/>
              </a:lnSpc>
              <a:spcBef>
                <a:spcPts val="9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99" indent="-214308" algn="l" rtl="0" fontAlgn="base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857228" indent="-171446" algn="l" rtl="0" fontAlgn="base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1200120" indent="-171446" algn="l" rtl="0" fontAlgn="base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1543012" indent="-171446" algn="l" rtl="0" fontAlgn="base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1885903" indent="-171446" algn="l" rtl="0" eaLnBrk="1" fontAlgn="base" hangingPunct="1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228795" indent="-171446" algn="l" rtl="0" eaLnBrk="1" fontAlgn="base" hangingPunct="1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2571686" indent="-171446" algn="l" rtl="0" eaLnBrk="1" fontAlgn="base" hangingPunct="1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2914577" indent="-171446" algn="l" rtl="0" eaLnBrk="1" fontAlgn="base" hangingPunct="1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kern="0"/>
              <a:t>What is it? As an example, tax burden on cigarettes in Bulgaria, 2020:</a:t>
            </a:r>
          </a:p>
          <a:p>
            <a:pPr marL="0" indent="0">
              <a:buFont typeface="Wingdings" pitchFamily="2" charset="2"/>
              <a:buNone/>
            </a:pPr>
            <a:endParaRPr lang="en-US" kern="0"/>
          </a:p>
          <a:p>
            <a:pPr marL="0" indent="0">
              <a:buFont typeface="Wingdings" pitchFamily="2" charset="2"/>
              <a:buNone/>
            </a:pPr>
            <a:endParaRPr lang="en-US" kern="0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BD22573-25E8-5947-AF2C-AB8C5DF74C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2813403"/>
              </p:ext>
            </p:extLst>
          </p:nvPr>
        </p:nvGraphicFramePr>
        <p:xfrm>
          <a:off x="1226517" y="1530324"/>
          <a:ext cx="5312827" cy="3133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7ACCF57-423C-2E48-BF75-5E2758E434BF}"/>
              </a:ext>
            </a:extLst>
          </p:cNvPr>
          <p:cNvSpPr txBox="1"/>
          <p:nvPr/>
        </p:nvSpPr>
        <p:spPr>
          <a:xfrm>
            <a:off x="3261974" y="3257115"/>
            <a:ext cx="1932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Excise Tax: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€4.03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A362D7-3EF1-A647-A716-004009AEB372}"/>
              </a:ext>
            </a:extLst>
          </p:cNvPr>
          <p:cNvSpPr txBox="1"/>
          <p:nvPr/>
        </p:nvSpPr>
        <p:spPr>
          <a:xfrm>
            <a:off x="6435435" y="1922502"/>
            <a:ext cx="2604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Retail Sales Price: €5.7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5AD23D-3A8D-5B4A-87F3-4F985AFE66BE}"/>
              </a:ext>
            </a:extLst>
          </p:cNvPr>
          <p:cNvSpPr txBox="1"/>
          <p:nvPr/>
        </p:nvSpPr>
        <p:spPr>
          <a:xfrm>
            <a:off x="6055374" y="3051721"/>
            <a:ext cx="3147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Excise Tax Burden: </a:t>
            </a:r>
            <a:r>
              <a:rPr lang="en-US" sz="1600" b="1" dirty="0">
                <a:solidFill>
                  <a:srgbClr val="000000"/>
                </a:solidFill>
              </a:rPr>
              <a:t>63.2% </a:t>
            </a:r>
            <a:r>
              <a:rPr lang="en-US" sz="1600" dirty="0">
                <a:solidFill>
                  <a:srgbClr val="000000"/>
                </a:solidFill>
              </a:rPr>
              <a:t>of RSP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42680CFD-411F-6D40-A8F6-F71F12D7D40F}"/>
              </a:ext>
            </a:extLst>
          </p:cNvPr>
          <p:cNvSpPr/>
          <p:nvPr/>
        </p:nvSpPr>
        <p:spPr>
          <a:xfrm>
            <a:off x="5302488" y="2909454"/>
            <a:ext cx="537281" cy="1170709"/>
          </a:xfrm>
          <a:prstGeom prst="rightBrace">
            <a:avLst>
              <a:gd name="adj1" fmla="val 22500"/>
              <a:gd name="adj2" fmla="val 5000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04757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17E7-D0F2-6647-87B9-D4C24AE00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628" y="288230"/>
            <a:ext cx="8558372" cy="734615"/>
          </a:xfrm>
        </p:spPr>
        <p:txBody>
          <a:bodyPr/>
          <a:lstStyle/>
          <a:p>
            <a:r>
              <a:rPr lang="en-US" sz="2000"/>
              <a:t>Tax burden gap (differential taxes on differential products) </a:t>
            </a: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F2CB10-60F7-A349-B696-9F362CA46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ACCF57-423C-2E48-BF75-5E2758E434BF}"/>
              </a:ext>
            </a:extLst>
          </p:cNvPr>
          <p:cNvSpPr txBox="1"/>
          <p:nvPr/>
        </p:nvSpPr>
        <p:spPr>
          <a:xfrm>
            <a:off x="3261974" y="3257115"/>
            <a:ext cx="1932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Excise Tax: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€4.03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A362D7-3EF1-A647-A716-004009AEB372}"/>
              </a:ext>
            </a:extLst>
          </p:cNvPr>
          <p:cNvSpPr txBox="1"/>
          <p:nvPr/>
        </p:nvSpPr>
        <p:spPr>
          <a:xfrm>
            <a:off x="6820188" y="1713105"/>
            <a:ext cx="2604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Retail Sales Price: €5.7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5AD23D-3A8D-5B4A-87F3-4F985AFE66BE}"/>
              </a:ext>
            </a:extLst>
          </p:cNvPr>
          <p:cNvSpPr txBox="1"/>
          <p:nvPr/>
        </p:nvSpPr>
        <p:spPr>
          <a:xfrm>
            <a:off x="6649341" y="3005645"/>
            <a:ext cx="2492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Excise Tax Burden: </a:t>
            </a:r>
            <a:r>
              <a:rPr lang="en-US" sz="1600" b="1" dirty="0">
                <a:solidFill>
                  <a:srgbClr val="000000"/>
                </a:solidFill>
              </a:rPr>
              <a:t>63.2% </a:t>
            </a:r>
            <a:r>
              <a:rPr lang="en-US" sz="1600" dirty="0">
                <a:solidFill>
                  <a:srgbClr val="000000"/>
                </a:solidFill>
              </a:rPr>
              <a:t>of RSP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6690AB7-4278-8349-B056-5C13C6550F55}"/>
              </a:ext>
            </a:extLst>
          </p:cNvPr>
          <p:cNvSpPr txBox="1">
            <a:spLocks/>
          </p:cNvSpPr>
          <p:nvPr/>
        </p:nvSpPr>
        <p:spPr>
          <a:xfrm>
            <a:off x="964987" y="707290"/>
            <a:ext cx="7623637" cy="500384"/>
          </a:xfrm>
          <a:prstGeom prst="rect">
            <a:avLst/>
          </a:prstGeom>
        </p:spPr>
        <p:txBody>
          <a:bodyPr/>
          <a:lstStyle>
            <a:lvl1pPr marL="217880" indent="-217880" algn="l" rtl="0" fontAlgn="base">
              <a:lnSpc>
                <a:spcPct val="85000"/>
              </a:lnSpc>
              <a:spcBef>
                <a:spcPts val="9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99" indent="-214308" algn="l" rtl="0" fontAlgn="base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857228" indent="-171446" algn="l" rtl="0" fontAlgn="base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1200120" indent="-171446" algn="l" rtl="0" fontAlgn="base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1543012" indent="-171446" algn="l" rtl="0" fontAlgn="base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1885903" indent="-171446" algn="l" rtl="0" eaLnBrk="1" fontAlgn="base" hangingPunct="1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228795" indent="-171446" algn="l" rtl="0" eaLnBrk="1" fontAlgn="base" hangingPunct="1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2571686" indent="-171446" algn="l" rtl="0" eaLnBrk="1" fontAlgn="base" hangingPunct="1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2914577" indent="-171446" algn="l" rtl="0" eaLnBrk="1" fontAlgn="base" hangingPunct="1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kern="0" dirty="0"/>
              <a:t>For example:  in Bulgaria 2020 tax gap is 38.4% </a:t>
            </a:r>
          </a:p>
          <a:p>
            <a:pPr marL="0" indent="0">
              <a:buFont typeface="Wingdings" pitchFamily="2" charset="2"/>
              <a:buNone/>
            </a:pPr>
            <a:endParaRPr lang="en-US" kern="0" dirty="0"/>
          </a:p>
          <a:p>
            <a:pPr marL="0" indent="0">
              <a:buFont typeface="Wingdings" pitchFamily="2" charset="2"/>
              <a:buNone/>
            </a:pPr>
            <a:endParaRPr lang="en-US" kern="0" dirty="0"/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5EB5945A-15A1-E748-B48E-E87A7EC7D7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043989"/>
              </p:ext>
            </p:extLst>
          </p:nvPr>
        </p:nvGraphicFramePr>
        <p:xfrm>
          <a:off x="218796" y="1054921"/>
          <a:ext cx="7816971" cy="3993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AAB41C1-D1EB-3545-B1A1-88754FC9CE35}"/>
              </a:ext>
            </a:extLst>
          </p:cNvPr>
          <p:cNvSpPr txBox="1"/>
          <p:nvPr/>
        </p:nvSpPr>
        <p:spPr>
          <a:xfrm>
            <a:off x="1802546" y="3298032"/>
            <a:ext cx="1703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Excise Tax: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€1.42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F4955D-0AC5-A64D-9334-178FF22A1B05}"/>
              </a:ext>
            </a:extLst>
          </p:cNvPr>
          <p:cNvSpPr txBox="1"/>
          <p:nvPr/>
        </p:nvSpPr>
        <p:spPr>
          <a:xfrm>
            <a:off x="5159016" y="3164781"/>
            <a:ext cx="1703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Excise Tax: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€4.03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AB7EE2-368C-6643-B78A-8A9E64882EC7}"/>
              </a:ext>
            </a:extLst>
          </p:cNvPr>
          <p:cNvSpPr txBox="1"/>
          <p:nvPr/>
        </p:nvSpPr>
        <p:spPr>
          <a:xfrm>
            <a:off x="3278910" y="3072286"/>
            <a:ext cx="1880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Excise Tax Burden: </a:t>
            </a:r>
            <a:r>
              <a:rPr lang="en-US" sz="1600" b="1" dirty="0">
                <a:solidFill>
                  <a:srgbClr val="000000"/>
                </a:solidFill>
              </a:rPr>
              <a:t>24.5% </a:t>
            </a:r>
            <a:r>
              <a:rPr lang="en-US" sz="1600" dirty="0">
                <a:solidFill>
                  <a:srgbClr val="000000"/>
                </a:solidFill>
              </a:rPr>
              <a:t>of RSP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E5302E-78D0-144F-89E2-A76D8337CB67}"/>
              </a:ext>
            </a:extLst>
          </p:cNvPr>
          <p:cNvCxnSpPr/>
          <p:nvPr/>
        </p:nvCxnSpPr>
        <p:spPr>
          <a:xfrm>
            <a:off x="1352096" y="1652337"/>
            <a:ext cx="6187141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504993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17E7-D0F2-6647-87B9-D4C24AE00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628" y="288230"/>
            <a:ext cx="8558372" cy="734615"/>
          </a:xfrm>
        </p:spPr>
        <p:txBody>
          <a:bodyPr/>
          <a:lstStyle/>
          <a:p>
            <a:r>
              <a:rPr lang="en-US" sz="2000" dirty="0"/>
              <a:t>Tax burden on cigarettes is higher than on HTPs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F2CB10-60F7-A349-B696-9F362CA46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254EA4C3-CF26-8043-9654-BD4304F6667C}"/>
              </a:ext>
            </a:extLst>
          </p:cNvPr>
          <p:cNvSpPr txBox="1"/>
          <p:nvPr/>
        </p:nvSpPr>
        <p:spPr>
          <a:xfrm>
            <a:off x="156777" y="3948428"/>
            <a:ext cx="8478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black"/>
                </a:solidFill>
              </a:rPr>
              <a:t>Source: CTFK’s Interactive Tax Maps for HTPs and Cigarettes</a:t>
            </a:r>
            <a:endParaRPr lang="en-US" sz="1600" dirty="0"/>
          </a:p>
          <a:p>
            <a:r>
              <a:rPr lang="en-US" sz="1600" dirty="0">
                <a:solidFill>
                  <a:srgbClr val="000000"/>
                </a:solidFill>
              </a:rPr>
              <a:t>*</a:t>
            </a:r>
            <a:r>
              <a:rPr lang="en-US" sz="1200" dirty="0">
                <a:solidFill>
                  <a:srgbClr val="000000"/>
                </a:solidFill>
              </a:rPr>
              <a:t>Calculations based on equivalent cigarettes and comparable HTUs: PMI’s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Marlboro Red and HEETS. Conversions to Purchasing Power Parity (PPP) based on IMF’s World Economic Outlook Indicators (2020).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C3EFCD9-5EB3-1C4B-84E1-683FA3B78F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165618"/>
              </p:ext>
            </p:extLst>
          </p:nvPr>
        </p:nvGraphicFramePr>
        <p:xfrm>
          <a:off x="994769" y="667722"/>
          <a:ext cx="6802281" cy="317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5470483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17E7-D0F2-6647-87B9-D4C24AE00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628" y="288230"/>
            <a:ext cx="8558372" cy="734615"/>
          </a:xfrm>
        </p:spPr>
        <p:txBody>
          <a:bodyPr/>
          <a:lstStyle/>
          <a:p>
            <a:r>
              <a:rPr lang="en-US" sz="2000" dirty="0"/>
              <a:t>Difference in tax burdens across countries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F2CB10-60F7-A349-B696-9F362CA46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254EA4C3-CF26-8043-9654-BD4304F6667C}"/>
              </a:ext>
            </a:extLst>
          </p:cNvPr>
          <p:cNvSpPr txBox="1"/>
          <p:nvPr/>
        </p:nvSpPr>
        <p:spPr>
          <a:xfrm>
            <a:off x="156777" y="3948428"/>
            <a:ext cx="8478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black"/>
                </a:solidFill>
              </a:rPr>
              <a:t>Source: CTFK’s Interactive Tax Maps for HTPs and Cigarettes</a:t>
            </a:r>
            <a:endParaRPr lang="en-US" sz="1600" dirty="0"/>
          </a:p>
          <a:p>
            <a:r>
              <a:rPr lang="en-US" sz="1600" dirty="0">
                <a:solidFill>
                  <a:srgbClr val="000000"/>
                </a:solidFill>
              </a:rPr>
              <a:t>*</a:t>
            </a:r>
            <a:r>
              <a:rPr lang="en-US" sz="1200" dirty="0">
                <a:solidFill>
                  <a:srgbClr val="000000"/>
                </a:solidFill>
              </a:rPr>
              <a:t>Calculations based on equivalent cigarettes and comparable HTUs: PMI’s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Marlboro Red and HEETS. Conversions to Purchasing Power Parity (PPP) based on IMF’s World Economic Outlook Indicators (2020).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46CE4A-8AD6-B746-B471-F1946B389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78" y="622539"/>
            <a:ext cx="4255895" cy="30194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4A7CAD-9EA3-514B-B399-C6DC2A578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981" y="596900"/>
            <a:ext cx="4379662" cy="307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2920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4855" y="217396"/>
            <a:ext cx="8480323" cy="425840"/>
          </a:xfrm>
          <a:prstGeom prst="rect">
            <a:avLst/>
          </a:prstGeom>
        </p:spPr>
        <p:txBody>
          <a:bodyPr vert="horz" wrap="square" lIns="0" tIns="25482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8875">
              <a:lnSpc>
                <a:spcPct val="100000"/>
              </a:lnSpc>
              <a:spcBef>
                <a:spcPts val="201"/>
              </a:spcBef>
            </a:pPr>
            <a:r>
              <a:rPr lang="en-US" spc="7" dirty="0"/>
              <a:t>Summary</a:t>
            </a:r>
            <a:r>
              <a:rPr spc="15" dirty="0"/>
              <a:t>: </a:t>
            </a:r>
            <a:r>
              <a:rPr spc="30" dirty="0"/>
              <a:t>HTP </a:t>
            </a:r>
            <a:r>
              <a:rPr spc="7" dirty="0"/>
              <a:t>vs.</a:t>
            </a:r>
            <a:r>
              <a:rPr lang="en-US" spc="7" dirty="0"/>
              <a:t> </a:t>
            </a:r>
            <a:r>
              <a:rPr spc="22" dirty="0"/>
              <a:t>Cigarette</a:t>
            </a:r>
            <a:r>
              <a:rPr lang="en-US" spc="22" dirty="0"/>
              <a:t> taxes </a:t>
            </a:r>
            <a:endParaRPr spc="22" dirty="0"/>
          </a:p>
        </p:txBody>
      </p:sp>
      <p:sp>
        <p:nvSpPr>
          <p:cNvPr id="3" name="object 3"/>
          <p:cNvSpPr txBox="1"/>
          <p:nvPr/>
        </p:nvSpPr>
        <p:spPr>
          <a:xfrm>
            <a:off x="479324" y="643236"/>
            <a:ext cx="8392450" cy="3970156"/>
          </a:xfrm>
          <a:prstGeom prst="rect">
            <a:avLst/>
          </a:prstGeom>
        </p:spPr>
        <p:txBody>
          <a:bodyPr vert="horz" wrap="square" lIns="0" tIns="10381" rIns="0" bIns="0" rtlCol="0">
            <a:spAutoFit/>
          </a:bodyPr>
          <a:lstStyle/>
          <a:p>
            <a:pPr marL="471666" marR="414301" indent="-285750">
              <a:lnSpc>
                <a:spcPct val="102600"/>
              </a:lnSpc>
              <a:spcBef>
                <a:spcPts val="600"/>
              </a:spcBef>
              <a:spcAft>
                <a:spcPts val="600"/>
              </a:spcAft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450163" algn="l"/>
              </a:tabLst>
            </a:pPr>
            <a:r>
              <a:rPr lang="en-US" sz="1635" spc="-15" dirty="0">
                <a:latin typeface="Arial"/>
                <a:cs typeface="Arial"/>
              </a:rPr>
              <a:t>HTP price per pack is similar to cigarette price per pack </a:t>
            </a:r>
          </a:p>
          <a:p>
            <a:pPr marL="471666" marR="414301" indent="-285750">
              <a:lnSpc>
                <a:spcPct val="102600"/>
              </a:lnSpc>
              <a:spcBef>
                <a:spcPts val="600"/>
              </a:spcBef>
              <a:spcAft>
                <a:spcPts val="600"/>
              </a:spcAft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450163" algn="l"/>
              </a:tabLst>
            </a:pPr>
            <a:r>
              <a:rPr sz="1635" spc="-15" dirty="0">
                <a:latin typeface="Arial"/>
                <a:cs typeface="Arial"/>
              </a:rPr>
              <a:t>The </a:t>
            </a:r>
            <a:r>
              <a:rPr sz="1635" spc="-22" dirty="0">
                <a:latin typeface="Arial"/>
                <a:cs typeface="Arial"/>
              </a:rPr>
              <a:t>excise </a:t>
            </a:r>
            <a:r>
              <a:rPr sz="1635" spc="-7" dirty="0">
                <a:latin typeface="Arial"/>
                <a:cs typeface="Arial"/>
              </a:rPr>
              <a:t>tax</a:t>
            </a:r>
            <a:r>
              <a:rPr sz="1635" spc="-15" dirty="0">
                <a:latin typeface="Arial"/>
                <a:cs typeface="Arial"/>
              </a:rPr>
              <a:t> on HTP</a:t>
            </a:r>
            <a:r>
              <a:rPr lang="en-US" sz="1635" spc="-15" dirty="0">
                <a:latin typeface="Arial"/>
                <a:cs typeface="Arial"/>
              </a:rPr>
              <a:t>s ($2) </a:t>
            </a:r>
            <a:r>
              <a:rPr sz="1635" spc="-7" dirty="0">
                <a:latin typeface="Arial"/>
                <a:cs typeface="Arial"/>
              </a:rPr>
              <a:t> is</a:t>
            </a:r>
            <a:r>
              <a:rPr lang="en-US" sz="1635" spc="-7" dirty="0">
                <a:latin typeface="Arial"/>
                <a:cs typeface="Arial"/>
              </a:rPr>
              <a:t> </a:t>
            </a:r>
            <a:r>
              <a:rPr lang="en-US" sz="1635" spc="-15" dirty="0">
                <a:latin typeface="Arial"/>
                <a:cs typeface="Arial"/>
              </a:rPr>
              <a:t>lower</a:t>
            </a:r>
            <a:r>
              <a:rPr sz="1635" spc="-7" dirty="0">
                <a:latin typeface="Arial"/>
                <a:cs typeface="Arial"/>
              </a:rPr>
              <a:t> than that </a:t>
            </a:r>
            <a:r>
              <a:rPr sz="1635" spc="-15" dirty="0">
                <a:latin typeface="Arial"/>
                <a:cs typeface="Arial"/>
              </a:rPr>
              <a:t>on </a:t>
            </a:r>
            <a:r>
              <a:rPr sz="1635" spc="-7" dirty="0">
                <a:latin typeface="Arial"/>
                <a:cs typeface="Arial"/>
              </a:rPr>
              <a:t>cigarettes</a:t>
            </a:r>
            <a:r>
              <a:rPr lang="en-US" sz="1635" spc="-7" dirty="0">
                <a:latin typeface="Arial"/>
                <a:cs typeface="Arial"/>
              </a:rPr>
              <a:t> ($4.6) </a:t>
            </a:r>
          </a:p>
          <a:p>
            <a:pPr marL="814558" marR="414301" lvl="1" indent="-285750">
              <a:lnSpc>
                <a:spcPct val="102600"/>
              </a:lnSpc>
              <a:spcBef>
                <a:spcPts val="600"/>
              </a:spcBef>
              <a:spcAft>
                <a:spcPts val="600"/>
              </a:spcAft>
              <a:buClr>
                <a:srgbClr val="3333B2"/>
              </a:buClr>
              <a:buFont typeface="Wingdings" pitchFamily="2" charset="2"/>
              <a:buChar char="Ø"/>
              <a:tabLst>
                <a:tab pos="450163" algn="l"/>
              </a:tabLst>
            </a:pPr>
            <a:r>
              <a:rPr lang="en-US" sz="1635" spc="-7" dirty="0">
                <a:latin typeface="Arial"/>
                <a:cs typeface="Arial"/>
              </a:rPr>
              <a:t>Cigarette taxes are twice as large as HTP taxes </a:t>
            </a:r>
            <a:endParaRPr sz="1635" dirty="0">
              <a:latin typeface="Arial"/>
              <a:cs typeface="Arial"/>
            </a:endParaRPr>
          </a:p>
          <a:p>
            <a:pPr marL="471666" marR="26425" indent="-285750">
              <a:lnSpc>
                <a:spcPct val="102600"/>
              </a:lnSpc>
              <a:spcBef>
                <a:spcPts val="600"/>
              </a:spcBef>
              <a:spcAft>
                <a:spcPts val="600"/>
              </a:spcAft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450163" algn="l"/>
              </a:tabLst>
            </a:pPr>
            <a:r>
              <a:rPr lang="en-US" sz="1635" spc="-7" dirty="0">
                <a:latin typeface="Arial"/>
                <a:cs typeface="Arial"/>
              </a:rPr>
              <a:t>Tax burden on HTPs (25%) is lower than that on cigarettes (50%) </a:t>
            </a:r>
          </a:p>
          <a:p>
            <a:pPr marL="814558" marR="26425" lvl="1" indent="-285750">
              <a:lnSpc>
                <a:spcPct val="102600"/>
              </a:lnSpc>
              <a:spcBef>
                <a:spcPts val="600"/>
              </a:spcBef>
              <a:spcAft>
                <a:spcPts val="600"/>
              </a:spcAft>
              <a:buClr>
                <a:srgbClr val="3333B2"/>
              </a:buClr>
              <a:buFont typeface="Wingdings" pitchFamily="2" charset="2"/>
              <a:buChar char="Ø"/>
              <a:tabLst>
                <a:tab pos="450163" algn="l"/>
              </a:tabLst>
            </a:pPr>
            <a:r>
              <a:rPr lang="en-US" sz="1635" spc="-7" dirty="0">
                <a:latin typeface="Arial"/>
                <a:cs typeface="Arial"/>
              </a:rPr>
              <a:t>Cigarette tax burden is twice as large as HTP tax burden </a:t>
            </a:r>
          </a:p>
          <a:p>
            <a:pPr marL="471666" marR="26425" indent="-285750">
              <a:lnSpc>
                <a:spcPct val="102600"/>
              </a:lnSpc>
              <a:spcBef>
                <a:spcPts val="600"/>
              </a:spcBef>
              <a:spcAft>
                <a:spcPts val="600"/>
              </a:spcAft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450163" algn="l"/>
              </a:tabLst>
            </a:pPr>
            <a:r>
              <a:rPr lang="en-US" sz="1635" spc="-7" dirty="0">
                <a:latin typeface="Arial"/>
                <a:cs typeface="Arial"/>
              </a:rPr>
              <a:t>Different tax bases : ad valorem vs. specific taxes </a:t>
            </a:r>
          </a:p>
          <a:p>
            <a:pPr marL="814558" marR="26425" lvl="1" indent="-285750">
              <a:lnSpc>
                <a:spcPct val="102600"/>
              </a:lnSpc>
              <a:spcBef>
                <a:spcPts val="600"/>
              </a:spcBef>
              <a:spcAft>
                <a:spcPts val="600"/>
              </a:spcAft>
              <a:buClr>
                <a:srgbClr val="3333B2"/>
              </a:buClr>
              <a:buFont typeface="Wingdings" pitchFamily="2" charset="2"/>
              <a:buChar char="Ø"/>
              <a:tabLst>
                <a:tab pos="450163" algn="l"/>
              </a:tabLst>
            </a:pPr>
            <a:r>
              <a:rPr lang="en-US" sz="1635" spc="-7" dirty="0">
                <a:latin typeface="Arial"/>
                <a:cs typeface="Arial"/>
              </a:rPr>
              <a:t>Within specific taxes: sticks vs. weight</a:t>
            </a:r>
          </a:p>
          <a:p>
            <a:pPr marL="814558" marR="26425" lvl="1" indent="-285750">
              <a:lnSpc>
                <a:spcPct val="102600"/>
              </a:lnSpc>
              <a:spcBef>
                <a:spcPts val="600"/>
              </a:spcBef>
              <a:spcAft>
                <a:spcPts val="600"/>
              </a:spcAft>
              <a:buClr>
                <a:srgbClr val="3333B2"/>
              </a:buClr>
              <a:buFont typeface="Wingdings" pitchFamily="2" charset="2"/>
              <a:buChar char="Ø"/>
              <a:tabLst>
                <a:tab pos="450163" algn="l"/>
              </a:tabLst>
            </a:pPr>
            <a:r>
              <a:rPr lang="en-US" sz="1635" spc="-7" dirty="0">
                <a:latin typeface="Arial"/>
                <a:cs typeface="Arial"/>
              </a:rPr>
              <a:t>Within ad valorem taxes: retail prices vs. other values </a:t>
            </a:r>
          </a:p>
          <a:p>
            <a:pPr marL="471666" marR="26425" indent="-285750">
              <a:lnSpc>
                <a:spcPct val="102600"/>
              </a:lnSpc>
              <a:spcBef>
                <a:spcPts val="600"/>
              </a:spcBef>
              <a:spcAft>
                <a:spcPts val="600"/>
              </a:spcAft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450163" algn="l"/>
              </a:tabLst>
            </a:pPr>
            <a:r>
              <a:rPr lang="en-US" sz="1635" spc="-7" dirty="0">
                <a:latin typeface="Arial"/>
                <a:cs typeface="Arial"/>
              </a:rPr>
              <a:t>Devices are rarely taxed </a:t>
            </a:r>
            <a:endParaRPr lang="en-US" sz="1635" dirty="0">
              <a:latin typeface="Arial"/>
              <a:cs typeface="Arial"/>
            </a:endParaRPr>
          </a:p>
          <a:p>
            <a:pPr marL="471666" marR="26425" indent="-285750">
              <a:lnSpc>
                <a:spcPct val="102600"/>
              </a:lnSpc>
              <a:spcBef>
                <a:spcPts val="600"/>
              </a:spcBef>
              <a:spcAft>
                <a:spcPts val="600"/>
              </a:spcAft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450163" algn="l"/>
              </a:tabLst>
            </a:pPr>
            <a:endParaRPr sz="1635" dirty="0"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116146-7E89-904C-A6BA-C8871A24E528}"/>
              </a:ext>
            </a:extLst>
          </p:cNvPr>
          <p:cNvSpPr txBox="1"/>
          <p:nvPr/>
        </p:nvSpPr>
        <p:spPr>
          <a:xfrm>
            <a:off x="745899" y="4279773"/>
            <a:ext cx="6690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source: </a:t>
            </a:r>
            <a:r>
              <a:rPr lang="en-US" dirty="0">
                <a:solidFill>
                  <a:prstClr val="black"/>
                </a:solidFill>
              </a:rPr>
              <a:t>CTFK’s Interactive Tax Maps for HTPs and Cigarettes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193623"/>
      </p:ext>
    </p:extLst>
  </p:cSld>
  <p:clrMapOvr>
    <a:masterClrMapping/>
  </p:clrMapOvr>
  <p:transition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1321" y="243757"/>
            <a:ext cx="6146460" cy="425840"/>
          </a:xfrm>
          <a:prstGeom prst="rect">
            <a:avLst/>
          </a:prstGeom>
        </p:spPr>
        <p:txBody>
          <a:bodyPr vert="horz" wrap="square" lIns="0" tIns="25482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8875">
              <a:lnSpc>
                <a:spcPct val="100000"/>
              </a:lnSpc>
              <a:spcBef>
                <a:spcPts val="201"/>
              </a:spcBef>
            </a:pPr>
            <a:r>
              <a:rPr lang="en-US" spc="22" dirty="0"/>
              <a:t>Section 2</a:t>
            </a:r>
            <a:r>
              <a:rPr spc="-22" dirty="0"/>
              <a:t> </a:t>
            </a: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28E677-A1C5-804F-91E1-01047FF0A285}"/>
              </a:ext>
            </a:extLst>
          </p:cNvPr>
          <p:cNvSpPr txBox="1"/>
          <p:nvPr/>
        </p:nvSpPr>
        <p:spPr>
          <a:xfrm>
            <a:off x="431321" y="766354"/>
            <a:ext cx="7301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Question: How are HTP taxes passed to prices ? </a:t>
            </a:r>
          </a:p>
          <a:p>
            <a:pPr lvl="1"/>
            <a:r>
              <a:rPr lang="en-US" dirty="0"/>
              <a:t>Inform whether taxes on HTPs can be an effective tool to regulate tobacco use and raise tax revenues </a:t>
            </a:r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B319E46-89AE-584C-95AB-2C64ACF41CF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15" y="1912374"/>
            <a:ext cx="4814067" cy="2528887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0E4F11-BB27-214E-BC63-FEEE0496A5AE}"/>
              </a:ext>
            </a:extLst>
          </p:cNvPr>
          <p:cNvSpPr/>
          <p:nvPr/>
        </p:nvSpPr>
        <p:spPr>
          <a:xfrm>
            <a:off x="5304971" y="1693070"/>
            <a:ext cx="372472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Prices mediate the effects of tax structures and rates in influencing behavioral outcomes and other consequences.</a:t>
            </a:r>
          </a:p>
          <a:p>
            <a:endParaRPr lang="en-US" dirty="0"/>
          </a:p>
          <a:p>
            <a:r>
              <a:rPr lang="en-US" dirty="0"/>
              <a:t>Tax ($1) pass-through to prices </a:t>
            </a:r>
          </a:p>
          <a:p>
            <a:pPr marL="628642" lvl="1" indent="-285750">
              <a:buFont typeface="Wingdings" pitchFamily="2" charset="2"/>
              <a:buChar char="Ø"/>
            </a:pPr>
            <a:r>
              <a:rPr lang="en-US" dirty="0"/>
              <a:t>Under-shifted &lt;$1 increase </a:t>
            </a:r>
          </a:p>
          <a:p>
            <a:pPr marL="628642" lvl="1" indent="-285750">
              <a:buFont typeface="Wingdings" pitchFamily="2" charset="2"/>
              <a:buChar char="Ø"/>
            </a:pPr>
            <a:r>
              <a:rPr lang="en-US" dirty="0"/>
              <a:t>Fully-shifted  =$1 increase </a:t>
            </a:r>
          </a:p>
          <a:p>
            <a:pPr marL="628642" lvl="1" indent="-285750">
              <a:buFont typeface="Wingdings" pitchFamily="2" charset="2"/>
              <a:buChar char="Ø"/>
            </a:pPr>
            <a:r>
              <a:rPr lang="en-US" dirty="0"/>
              <a:t>Over-shifted  &gt;$1 increase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015767"/>
      </p:ext>
    </p:extLst>
  </p:cSld>
  <p:clrMapOvr>
    <a:masterClrMapping/>
  </p:clrMapOvr>
  <p:transition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62895" y="1423636"/>
            <a:ext cx="7769943" cy="2174970"/>
          </a:xfrm>
        </p:spPr>
        <p:txBody>
          <a:bodyPr/>
          <a:lstStyle/>
          <a:p>
            <a:r>
              <a:rPr lang="en-US" dirty="0"/>
              <a:t>This is a joint work with Dr. Estelle </a:t>
            </a:r>
            <a:r>
              <a:rPr lang="en-US" dirty="0" err="1"/>
              <a:t>Dauchy</a:t>
            </a:r>
            <a:endParaRPr lang="en-US" dirty="0"/>
          </a:p>
          <a:p>
            <a:r>
              <a:rPr lang="en-US" dirty="0"/>
              <a:t>Ce Shang was funded by the OSU Center for Tobacco Research and Oklahoma Tobacco Settlement of Endowment Trust (TSET).</a:t>
            </a:r>
          </a:p>
          <a:p>
            <a:r>
              <a:rPr lang="en-US" dirty="0"/>
              <a:t>Estelle </a:t>
            </a:r>
            <a:r>
              <a:rPr lang="en-US" dirty="0" err="1"/>
              <a:t>Dauchy</a:t>
            </a:r>
            <a:r>
              <a:rPr lang="en-US" dirty="0"/>
              <a:t> and data collection are funded by Campaign for Tobacco Free Kids (CTFK).</a:t>
            </a:r>
          </a:p>
          <a:p>
            <a:r>
              <a:rPr lang="en-US" dirty="0"/>
              <a:t>No financial disclosures or conflict of interest to report</a:t>
            </a:r>
          </a:p>
          <a:p>
            <a:r>
              <a:rPr lang="en-US" dirty="0"/>
              <a:t>Preliminary results!</a:t>
            </a: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3600" y="694463"/>
            <a:ext cx="5810400" cy="332671"/>
          </a:xfrm>
        </p:spPr>
        <p:txBody>
          <a:bodyPr/>
          <a:lstStyle/>
          <a:p>
            <a:r>
              <a:rPr lang="en-US" sz="2000" dirty="0"/>
              <a:t>Acknowledgement &amp; Disclosure Statement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72D9A0-8C81-3347-92AA-8DBA24C64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309" y="4446051"/>
            <a:ext cx="451493" cy="45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22052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8C003-0E5D-CA44-B193-F4F66171B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1AD4D-F1FC-8F41-BC21-7E807E445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/>
              <a:t>Outcome variables: </a:t>
            </a:r>
          </a:p>
          <a:p>
            <a:pPr lvl="1">
              <a:buClr>
                <a:srgbClr val="7030A0"/>
              </a:buClr>
              <a:buFont typeface="Wingdings" pitchFamily="2" charset="2"/>
              <a:buChar char="Ø"/>
            </a:pPr>
            <a:r>
              <a:rPr lang="en-US" dirty="0"/>
              <a:t>HTP (IQOS) prices &amp; Cigarette (Marlboro) prices per pack of 20 sticks, PPP adjusted</a:t>
            </a:r>
          </a:p>
          <a:p>
            <a:pPr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/>
              <a:t>Explanatory variables:</a:t>
            </a:r>
          </a:p>
          <a:p>
            <a:pPr lvl="1">
              <a:buClr>
                <a:srgbClr val="7030A0"/>
              </a:buClr>
              <a:buFont typeface="Wingdings" pitchFamily="2" charset="2"/>
              <a:buChar char="Ø"/>
            </a:pPr>
            <a:r>
              <a:rPr lang="en-US" dirty="0"/>
              <a:t>HTP and cigarette taxes per pack of 20 sticks, PPP adjusted </a:t>
            </a:r>
          </a:p>
          <a:p>
            <a:pPr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/>
              <a:t>Panel Data: 61 countries since the implementation of HTP taxes (2014-2020) ~ cross-country comparison</a:t>
            </a:r>
          </a:p>
          <a:p>
            <a:pPr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/>
              <a:t>Controls: income control (GDP per capita)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DBFED-8628-564D-9016-B07E7485F2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93289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8C003-0E5D-CA44-B193-F4F66171B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Statistics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DBFED-8628-564D-9016-B07E7485F2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2919D7-676B-1443-AFEB-89A0D3BE924D}"/>
              </a:ext>
            </a:extLst>
          </p:cNvPr>
          <p:cNvSpPr txBox="1"/>
          <p:nvPr/>
        </p:nvSpPr>
        <p:spPr>
          <a:xfrm>
            <a:off x="4752112" y="888610"/>
            <a:ext cx="41217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Cigarette taxes are about twice larger than HTP taxes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Cigarette and HTP prices are similar (the difference is about $1)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Specific taxes are about twice larger than ad valorem taxes  </a:t>
            </a:r>
          </a:p>
          <a:p>
            <a:endParaRPr lang="en-US" dirty="0"/>
          </a:p>
          <a:p>
            <a:r>
              <a:rPr lang="en-US" dirty="0"/>
              <a:t>Trends: </a:t>
            </a:r>
          </a:p>
          <a:p>
            <a:r>
              <a:rPr lang="en-US" dirty="0"/>
              <a:t>Cigarette prices increase over time </a:t>
            </a:r>
          </a:p>
          <a:p>
            <a:r>
              <a:rPr lang="en-US" dirty="0"/>
              <a:t>HTP prices remain stable over time</a:t>
            </a:r>
          </a:p>
          <a:p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14523DA-EF6D-2E4A-8588-EF84F16158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611301"/>
              </p:ext>
            </p:extLst>
          </p:nvPr>
        </p:nvGraphicFramePr>
        <p:xfrm>
          <a:off x="361138" y="888610"/>
          <a:ext cx="4030752" cy="2867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1685">
                  <a:extLst>
                    <a:ext uri="{9D8B030D-6E8A-4147-A177-3AD203B41FA5}">
                      <a16:colId xmlns:a16="http://schemas.microsoft.com/office/drawing/2014/main" val="1783194072"/>
                    </a:ext>
                  </a:extLst>
                </a:gridCol>
                <a:gridCol w="1299067">
                  <a:extLst>
                    <a:ext uri="{9D8B030D-6E8A-4147-A177-3AD203B41FA5}">
                      <a16:colId xmlns:a16="http://schemas.microsoft.com/office/drawing/2014/main" val="2955416115"/>
                    </a:ext>
                  </a:extLst>
                </a:gridCol>
              </a:tblGrid>
              <a:tr h="374074">
                <a:tc>
                  <a:txBody>
                    <a:bodyPr/>
                    <a:lstStyle/>
                    <a:p>
                      <a:r>
                        <a:rPr lang="en-US" dirty="0"/>
                        <a:t>N=137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Mean (SD)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580665"/>
                  </a:ext>
                </a:extLst>
              </a:tr>
              <a:tr h="328117">
                <a:tc>
                  <a:txBody>
                    <a:bodyPr/>
                    <a:lstStyle/>
                    <a:p>
                      <a:r>
                        <a:rPr lang="en-US" baseline="0" dirty="0"/>
                        <a:t>HTP prices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7.33 (1.97)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0554671"/>
                  </a:ext>
                </a:extLst>
              </a:tr>
              <a:tr h="328117">
                <a:tc>
                  <a:txBody>
                    <a:bodyPr/>
                    <a:lstStyle/>
                    <a:p>
                      <a:r>
                        <a:rPr lang="en-US" dirty="0"/>
                        <a:t>Cigarette prices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8.1 (3)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6666600"/>
                  </a:ext>
                </a:extLst>
              </a:tr>
              <a:tr h="50203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HTP excise (total)</a:t>
                      </a: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       specific taxes</a:t>
                      </a: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       ad valorem taxes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1.44 (1.22)</a:t>
                      </a: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0.98 (0.9)</a:t>
                      </a:r>
                    </a:p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0.46 (1.06)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946030"/>
                  </a:ext>
                </a:extLst>
              </a:tr>
              <a:tr h="32811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Cigarette excise (total)</a:t>
                      </a: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              specific taxes</a:t>
                      </a: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              ad valorem taxes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4.39 (1.88)</a:t>
                      </a: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2.66 (1.89)</a:t>
                      </a:r>
                    </a:p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1.73 (1.42)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348076"/>
                  </a:ext>
                </a:extLst>
              </a:tr>
              <a:tr h="374074">
                <a:tc>
                  <a:txBody>
                    <a:bodyPr/>
                    <a:lstStyle/>
                    <a:p>
                      <a:r>
                        <a:rPr lang="en-US" dirty="0"/>
                        <a:t>Ln (GDP/capita)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4.69 (2)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7812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904863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1321" y="243757"/>
            <a:ext cx="6146460" cy="425840"/>
          </a:xfrm>
          <a:prstGeom prst="rect">
            <a:avLst/>
          </a:prstGeom>
        </p:spPr>
        <p:txBody>
          <a:bodyPr vert="horz" wrap="square" lIns="0" tIns="25482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8875">
              <a:lnSpc>
                <a:spcPct val="100000"/>
              </a:lnSpc>
              <a:spcBef>
                <a:spcPts val="201"/>
              </a:spcBef>
            </a:pPr>
            <a:r>
              <a:rPr spc="22" dirty="0"/>
              <a:t>Empirical Approach</a:t>
            </a:r>
            <a:r>
              <a:rPr spc="-22" dirty="0"/>
              <a:t> 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278296" y="781586"/>
            <a:ext cx="8412104" cy="4031263"/>
          </a:xfrm>
          <a:prstGeom prst="rect">
            <a:avLst/>
          </a:prstGeom>
        </p:spPr>
        <p:txBody>
          <a:bodyPr vert="horz" wrap="square" lIns="0" tIns="10381" rIns="0" bIns="0" rtlCol="0">
            <a:spAutoFit/>
          </a:bodyPr>
          <a:lstStyle/>
          <a:p>
            <a:pPr marL="79597" marR="64174" indent="-342900">
              <a:lnSpc>
                <a:spcPct val="102600"/>
              </a:lnSpc>
              <a:spcBef>
                <a:spcPts val="600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338802" algn="l"/>
              </a:tabLst>
            </a:pPr>
            <a:r>
              <a:rPr lang="en-US" sz="2200" kern="0" dirty="0">
                <a:latin typeface="+mn-lt"/>
              </a:rPr>
              <a:t>Methods</a:t>
            </a:r>
          </a:p>
          <a:p>
            <a:pPr marL="422489" marR="64174" lvl="1" indent="-342900">
              <a:lnSpc>
                <a:spcPct val="102600"/>
              </a:lnSpc>
              <a:spcBef>
                <a:spcPts val="600"/>
              </a:spcBef>
              <a:buClr>
                <a:srgbClr val="3333B2"/>
              </a:buClr>
              <a:buFont typeface="Wingdings" pitchFamily="2" charset="2"/>
              <a:buChar char="Ø"/>
              <a:tabLst>
                <a:tab pos="338802" algn="l"/>
              </a:tabLst>
            </a:pPr>
            <a:r>
              <a:rPr lang="en-US" sz="2200" kern="0" dirty="0">
                <a:latin typeface="+mn-lt"/>
              </a:rPr>
              <a:t>Difference-in-difference (two-way fixed effects)</a:t>
            </a:r>
          </a:p>
          <a:p>
            <a:pPr marL="765380" marR="64174" lvl="2" indent="-342900">
              <a:lnSpc>
                <a:spcPct val="102600"/>
              </a:lnSpc>
              <a:spcBef>
                <a:spcPts val="600"/>
              </a:spcBef>
              <a:buClr>
                <a:srgbClr val="3333B2"/>
              </a:buClr>
              <a:buFont typeface="Wingdings" pitchFamily="2" charset="2"/>
              <a:buChar char="Ø"/>
              <a:tabLst>
                <a:tab pos="338802" algn="l"/>
              </a:tabLst>
            </a:pPr>
            <a:r>
              <a:rPr lang="en-US" sz="2200" kern="0" dirty="0">
                <a:latin typeface="+mn-lt"/>
              </a:rPr>
              <a:t>Control for country fixed effects and year fixed effects </a:t>
            </a:r>
          </a:p>
          <a:p>
            <a:pPr marL="422489" marR="64174" lvl="1" indent="-342900">
              <a:lnSpc>
                <a:spcPct val="102600"/>
              </a:lnSpc>
              <a:spcBef>
                <a:spcPts val="600"/>
              </a:spcBef>
              <a:buClr>
                <a:srgbClr val="3333B2"/>
              </a:buClr>
              <a:buFont typeface="Wingdings" pitchFamily="2" charset="2"/>
              <a:buChar char="Ø"/>
              <a:tabLst>
                <a:tab pos="338802" algn="l"/>
              </a:tabLst>
            </a:pPr>
            <a:r>
              <a:rPr lang="en-US" sz="2200" kern="0" dirty="0">
                <a:latin typeface="+mn-lt"/>
              </a:rPr>
              <a:t>Seemingly-unrelated regressions (SURs) to examine tax pass-through rates in a system of HTPs and cigarettes (Blackwell 2005) ~ considering two products in the same market</a:t>
            </a:r>
          </a:p>
          <a:p>
            <a:pPr marL="422489" marR="64174" lvl="1" indent="-342900">
              <a:lnSpc>
                <a:spcPct val="102600"/>
              </a:lnSpc>
              <a:spcBef>
                <a:spcPts val="600"/>
              </a:spcBef>
              <a:buClr>
                <a:srgbClr val="3333B2"/>
              </a:buClr>
              <a:buFont typeface="Wingdings" pitchFamily="2" charset="2"/>
              <a:buChar char="Ø"/>
              <a:tabLst>
                <a:tab pos="338802" algn="l"/>
              </a:tabLst>
            </a:pPr>
            <a:r>
              <a:rPr lang="en-US" sz="2400" spc="-7" dirty="0">
                <a:latin typeface="Arial"/>
                <a:cs typeface="Arial"/>
              </a:rPr>
              <a:t>Throughout the regressions, standard errors are clustered at the country level </a:t>
            </a:r>
          </a:p>
          <a:p>
            <a:pPr marL="422489" marR="64174" lvl="1" indent="-342900">
              <a:lnSpc>
                <a:spcPct val="102600"/>
              </a:lnSpc>
              <a:spcBef>
                <a:spcPts val="600"/>
              </a:spcBef>
              <a:buClr>
                <a:srgbClr val="3333B2"/>
              </a:buClr>
              <a:buFont typeface="Wingdings" pitchFamily="2" charset="2"/>
              <a:buChar char="Ø"/>
              <a:tabLst>
                <a:tab pos="338802" algn="l"/>
              </a:tabLst>
            </a:pPr>
            <a:r>
              <a:rPr lang="en-US" sz="2400" spc="-7" dirty="0">
                <a:latin typeface="Arial"/>
                <a:cs typeface="Arial"/>
              </a:rPr>
              <a:t>Values are converted to PPP </a:t>
            </a:r>
            <a:endParaRPr lang="en-US" sz="2400" spc="-15" dirty="0">
              <a:latin typeface="Arial"/>
              <a:cs typeface="Arial"/>
            </a:endParaRPr>
          </a:p>
          <a:p>
            <a:pPr marR="64174">
              <a:lnSpc>
                <a:spcPct val="102600"/>
              </a:lnSpc>
              <a:spcBef>
                <a:spcPts val="600"/>
              </a:spcBef>
              <a:buClr>
                <a:srgbClr val="3333B2"/>
              </a:buClr>
              <a:tabLst>
                <a:tab pos="338802" algn="l"/>
              </a:tabLst>
            </a:pPr>
            <a:endParaRPr lang="en-US" sz="220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2673983"/>
      </p:ext>
    </p:extLst>
  </p:cSld>
  <p:clrMapOvr>
    <a:masterClrMapping/>
  </p:clrMapOvr>
  <p:transition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1321" y="243757"/>
            <a:ext cx="6146460" cy="425840"/>
          </a:xfrm>
          <a:prstGeom prst="rect">
            <a:avLst/>
          </a:prstGeom>
        </p:spPr>
        <p:txBody>
          <a:bodyPr vert="horz" wrap="square" lIns="0" tIns="25482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8875">
              <a:lnSpc>
                <a:spcPct val="100000"/>
              </a:lnSpc>
              <a:spcBef>
                <a:spcPts val="201"/>
              </a:spcBef>
            </a:pPr>
            <a:r>
              <a:rPr spc="22" dirty="0"/>
              <a:t>Empirical Approach</a:t>
            </a:r>
            <a:r>
              <a:rPr lang="en-US" spc="22" dirty="0"/>
              <a:t>- continued </a:t>
            </a:r>
            <a:r>
              <a:rPr spc="-22" dirty="0"/>
              <a:t> 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object 3"/>
              <p:cNvSpPr txBox="1"/>
              <p:nvPr/>
            </p:nvSpPr>
            <p:spPr>
              <a:xfrm>
                <a:off x="278296" y="781586"/>
                <a:ext cx="8412104" cy="3982980"/>
              </a:xfrm>
              <a:prstGeom prst="rect">
                <a:avLst/>
              </a:prstGeom>
            </p:spPr>
            <p:txBody>
              <a:bodyPr vert="horz" wrap="square" lIns="0" tIns="10381" rIns="0" bIns="0" rtlCol="0">
                <a:spAutoFit/>
              </a:bodyPr>
              <a:lstStyle/>
              <a:p>
                <a:pPr marL="1451468" marR="26425" indent="-23593">
                  <a:lnSpc>
                    <a:spcPct val="125299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𝑃𝑟𝑖𝑐𝑒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𝑇𝑎𝑥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𝑇𝑎𝑥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𝑖𝑡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  <m:sup/>
                      </m:sSubSup>
                    </m:oMath>
                  </m:oMathPara>
                </a14:m>
                <a:endParaRPr lang="en-US" sz="2000" dirty="0">
                  <a:effectLst/>
                </a:endParaRPr>
              </a:p>
              <a:p>
                <a:pPr marL="1451468" marR="26425" indent="-23593">
                  <a:lnSpc>
                    <a:spcPct val="125299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𝑃𝑟𝑖𝑐𝑒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𝑇𝑎𝑥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𝑇𝑎𝑥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𝑖𝑡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  <m:sup/>
                      </m:sSubSup>
                    </m:oMath>
                  </m:oMathPara>
                </a14:m>
                <a:endParaRPr lang="en-US" sz="2000" dirty="0">
                  <a:effectLst/>
                </a:endParaRPr>
              </a:p>
              <a:p>
                <a:pPr marL="1451468" marR="26425" indent="-23593">
                  <a:lnSpc>
                    <a:spcPct val="125299"/>
                  </a:lnSpc>
                  <a:spcBef>
                    <a:spcPts val="0"/>
                  </a:spcBef>
                </a:pPr>
                <a:r>
                  <a:rPr lang="en-US" sz="2000" i="1" spc="7" dirty="0">
                    <a:latin typeface="Georgia"/>
                    <a:cs typeface="Georgia"/>
                  </a:rPr>
                  <a:t>h </a:t>
                </a:r>
                <a:r>
                  <a:rPr lang="en-US" sz="2000" spc="-15" dirty="0">
                    <a:latin typeface="Arial"/>
                    <a:cs typeface="Arial"/>
                  </a:rPr>
                  <a:t>= HTPs, </a:t>
                </a:r>
                <a:r>
                  <a:rPr lang="en-US" sz="2000" i="1" spc="-45" dirty="0">
                    <a:latin typeface="Georgia"/>
                    <a:cs typeface="Georgia"/>
                  </a:rPr>
                  <a:t>c </a:t>
                </a:r>
                <a:r>
                  <a:rPr lang="en-US" sz="2000" spc="-15" dirty="0">
                    <a:latin typeface="Arial"/>
                    <a:cs typeface="Arial"/>
                  </a:rPr>
                  <a:t>= cigarettes, </a:t>
                </a:r>
                <a:r>
                  <a:rPr lang="en-US" sz="2000" i="1" spc="67" dirty="0" err="1">
                    <a:latin typeface="Georgia"/>
                    <a:cs typeface="Georgia"/>
                  </a:rPr>
                  <a:t>i</a:t>
                </a:r>
                <a:r>
                  <a:rPr lang="en-US" sz="2000" i="1" spc="67" dirty="0">
                    <a:latin typeface="Georgia"/>
                    <a:cs typeface="Georgia"/>
                  </a:rPr>
                  <a:t> </a:t>
                </a:r>
                <a:r>
                  <a:rPr lang="en-US" sz="2000" spc="-15" dirty="0">
                    <a:latin typeface="Arial"/>
                    <a:cs typeface="Arial"/>
                  </a:rPr>
                  <a:t>= </a:t>
                </a:r>
                <a:r>
                  <a:rPr lang="en-US" sz="2000" spc="-22" dirty="0">
                    <a:latin typeface="Arial"/>
                    <a:cs typeface="Arial"/>
                  </a:rPr>
                  <a:t>country, </a:t>
                </a:r>
                <a:r>
                  <a:rPr lang="en-US" sz="2000" spc="-15" dirty="0">
                    <a:latin typeface="Arial"/>
                    <a:cs typeface="Arial"/>
                  </a:rPr>
                  <a:t>and </a:t>
                </a:r>
                <a:r>
                  <a:rPr lang="en-US" sz="2000" i="1" spc="-22" dirty="0">
                    <a:latin typeface="Georgia"/>
                    <a:cs typeface="Georgia"/>
                  </a:rPr>
                  <a:t>t</a:t>
                </a:r>
                <a:r>
                  <a:rPr lang="en-US" sz="2000" spc="-22" dirty="0">
                    <a:latin typeface="Arial"/>
                    <a:cs typeface="Arial"/>
                  </a:rPr>
                  <a:t>=year</a:t>
                </a:r>
                <a:r>
                  <a:rPr lang="en-US" sz="2000" spc="-15" dirty="0">
                    <a:latin typeface="Arial"/>
                    <a:cs typeface="Arial"/>
                  </a:rPr>
                  <a:t>  </a:t>
                </a:r>
              </a:p>
              <a:p>
                <a:pPr marL="304625" marR="7550" indent="-285750">
                  <a:lnSpc>
                    <a:spcPct val="102600"/>
                  </a:lnSpc>
                  <a:buFont typeface="Arial" panose="020B0604020202020204" pitchFamily="34" charset="0"/>
                  <a:buChar char="•"/>
                </a:pPr>
                <a:r>
                  <a:rPr lang="en-US" sz="2000" i="1" spc="59" dirty="0">
                    <a:latin typeface="Georgia"/>
                    <a:cs typeface="Georgia"/>
                  </a:rPr>
                  <a:t>Tax </a:t>
                </a:r>
                <a:r>
                  <a:rPr lang="en-US" sz="2000" spc="-15" dirty="0">
                    <a:latin typeface="Arial"/>
                    <a:cs typeface="Arial"/>
                  </a:rPr>
                  <a:t>= </a:t>
                </a:r>
                <a:r>
                  <a:rPr lang="en-US" sz="2000" spc="-7" dirty="0">
                    <a:latin typeface="Arial"/>
                    <a:cs typeface="Arial"/>
                  </a:rPr>
                  <a:t>excise taxe</a:t>
                </a:r>
                <a:r>
                  <a:rPr lang="en-US" sz="2000" spc="-15" dirty="0">
                    <a:latin typeface="Arial"/>
                    <a:cs typeface="Arial"/>
                  </a:rPr>
                  <a:t>s </a:t>
                </a:r>
                <a:r>
                  <a:rPr lang="en-US" sz="2000" spc="-7" dirty="0">
                    <a:latin typeface="Arial"/>
                    <a:cs typeface="Arial"/>
                  </a:rPr>
                  <a:t>per</a:t>
                </a:r>
                <a:r>
                  <a:rPr lang="en-US" sz="2000" spc="-15" dirty="0">
                    <a:latin typeface="Arial"/>
                    <a:cs typeface="Arial"/>
                  </a:rPr>
                  <a:t> </a:t>
                </a:r>
                <a:r>
                  <a:rPr lang="en-US" sz="2000" spc="-22" dirty="0">
                    <a:latin typeface="Arial"/>
                    <a:cs typeface="Arial"/>
                  </a:rPr>
                  <a:t>pack of 20 sticks,</a:t>
                </a:r>
                <a:endParaRPr lang="en-US" sz="2000" dirty="0">
                  <a:latin typeface="Arial"/>
                  <a:cs typeface="Arial"/>
                </a:endParaRPr>
              </a:p>
              <a:p>
                <a:pPr marL="304625" indent="-285750">
                  <a:spcBef>
                    <a:spcPts val="52"/>
                  </a:spcBef>
                  <a:buFont typeface="Arial" panose="020B0604020202020204" pitchFamily="34" charset="0"/>
                  <a:buChar char="•"/>
                </a:pPr>
                <a:r>
                  <a:rPr lang="en-US" sz="2000" i="1" spc="59" dirty="0">
                    <a:latin typeface="Georgia"/>
                    <a:cs typeface="Georgia"/>
                  </a:rPr>
                  <a:t>Price </a:t>
                </a:r>
                <a:r>
                  <a:rPr lang="en-US" sz="2000" spc="-15" dirty="0">
                    <a:latin typeface="Arial"/>
                    <a:cs typeface="Arial"/>
                  </a:rPr>
                  <a:t>= </a:t>
                </a:r>
                <a:r>
                  <a:rPr lang="en-US" sz="2000" i="1" spc="-74" dirty="0">
                    <a:latin typeface="Georgia"/>
                    <a:cs typeface="Georgia"/>
                  </a:rPr>
                  <a:t>log </a:t>
                </a:r>
                <a:r>
                  <a:rPr lang="en-US" sz="2000" spc="-7" dirty="0">
                    <a:latin typeface="Arial"/>
                    <a:cs typeface="Arial"/>
                  </a:rPr>
                  <a:t>of price of </a:t>
                </a:r>
                <a:r>
                  <a:rPr lang="en-US" sz="2000" spc="-15" dirty="0">
                    <a:latin typeface="Arial"/>
                    <a:cs typeface="Arial"/>
                  </a:rPr>
                  <a:t>a pack </a:t>
                </a:r>
                <a:r>
                  <a:rPr lang="en-US" sz="2000" spc="-7" dirty="0">
                    <a:latin typeface="Arial"/>
                    <a:cs typeface="Arial"/>
                  </a:rPr>
                  <a:t>of </a:t>
                </a:r>
                <a:r>
                  <a:rPr lang="en-US" sz="2000" spc="-15" dirty="0">
                    <a:latin typeface="Arial"/>
                    <a:cs typeface="Arial"/>
                  </a:rPr>
                  <a:t>20</a:t>
                </a:r>
                <a:r>
                  <a:rPr lang="en-US" sz="2000" spc="-163" dirty="0">
                    <a:latin typeface="Arial"/>
                    <a:cs typeface="Arial"/>
                  </a:rPr>
                  <a:t> </a:t>
                </a:r>
                <a:r>
                  <a:rPr lang="en-US" sz="2000" spc="-15" dirty="0">
                    <a:latin typeface="Arial"/>
                    <a:cs typeface="Arial"/>
                  </a:rPr>
                  <a:t>sticks.</a:t>
                </a:r>
              </a:p>
              <a:p>
                <a:pPr marL="304625" indent="-285750">
                  <a:spcBef>
                    <a:spcPts val="52"/>
                  </a:spcBef>
                  <a:buFont typeface="Arial" panose="020B0604020202020204" pitchFamily="34" charset="0"/>
                  <a:buChar char="•"/>
                </a:pPr>
                <a:r>
                  <a:rPr lang="en-US" sz="2000" spc="-15" dirty="0">
                    <a:latin typeface="Arial"/>
                    <a:cs typeface="Arial"/>
                  </a:rPr>
                  <a:t>Controls= country fixed effects, year fixed effects, GDP per capita in log form </a:t>
                </a:r>
              </a:p>
              <a:p>
                <a:pPr marL="304625" indent="-285750">
                  <a:spcBef>
                    <a:spcPts val="52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i="1" spc="65" baseline="-13888" dirty="0">
                    <a:latin typeface="Bookman Old Style"/>
                    <a:cs typeface="Georgia"/>
                  </a:rPr>
                  <a:t>,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i="1" spc="65" baseline="-13888" dirty="0">
                    <a:latin typeface="Bookman Old Style"/>
                    <a:cs typeface="Bookman Old Style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spc="-15" dirty="0">
                    <a:latin typeface="Arial"/>
                    <a:cs typeface="Arial"/>
                  </a:rPr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spc="-15" dirty="0">
                    <a:latin typeface="Arial"/>
                    <a:cs typeface="Arial"/>
                  </a:rPr>
                  <a:t>estimate tax pass-through rates to prices </a:t>
                </a:r>
              </a:p>
              <a:p>
                <a:pPr marL="79597" marR="64174" indent="-342900">
                  <a:lnSpc>
                    <a:spcPct val="102600"/>
                  </a:lnSpc>
                  <a:spcBef>
                    <a:spcPts val="600"/>
                  </a:spcBef>
                  <a:buClr>
                    <a:srgbClr val="3333B2"/>
                  </a:buClr>
                  <a:buFont typeface="Arial" panose="020B0604020202020204" pitchFamily="34" charset="0"/>
                  <a:buChar char="•"/>
                  <a:tabLst>
                    <a:tab pos="338802" algn="l"/>
                  </a:tabLst>
                </a:pPr>
                <a:r>
                  <a:rPr lang="en-US" kern="0" dirty="0">
                    <a:latin typeface="+mn-lt"/>
                  </a:rPr>
                  <a:t>Alternative specifications/explanatory variables:</a:t>
                </a:r>
              </a:p>
              <a:p>
                <a:pPr marL="422489" marR="64174" lvl="1" indent="-342900">
                  <a:lnSpc>
                    <a:spcPct val="102600"/>
                  </a:lnSpc>
                  <a:spcBef>
                    <a:spcPts val="600"/>
                  </a:spcBef>
                  <a:buClr>
                    <a:srgbClr val="3333B2"/>
                  </a:buClr>
                  <a:buFont typeface="Wingdings" pitchFamily="2" charset="2"/>
                  <a:buChar char="Ø"/>
                  <a:tabLst>
                    <a:tab pos="338802" algn="l"/>
                  </a:tabLst>
                </a:pPr>
                <a:r>
                  <a:rPr lang="en-US" kern="0" dirty="0">
                    <a:latin typeface="+mn-lt"/>
                  </a:rPr>
                  <a:t>Combining specific and ad valorem taxes vs. two categories of taxes</a:t>
                </a:r>
              </a:p>
              <a:p>
                <a:pPr marR="64174">
                  <a:lnSpc>
                    <a:spcPct val="102600"/>
                  </a:lnSpc>
                  <a:spcBef>
                    <a:spcPts val="600"/>
                  </a:spcBef>
                  <a:buClr>
                    <a:srgbClr val="3333B2"/>
                  </a:buClr>
                  <a:tabLst>
                    <a:tab pos="338802" algn="l"/>
                  </a:tabLst>
                </a:pPr>
                <a:endParaRPr lang="en-US" sz="2200" kern="0" dirty="0">
                  <a:latin typeface="+mn-lt"/>
                </a:endParaRPr>
              </a:p>
            </p:txBody>
          </p:sp>
        </mc:Choice>
        <mc:Fallback>
          <p:sp>
            <p:nvSpPr>
              <p:cNvPr id="3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96" y="781586"/>
                <a:ext cx="8412104" cy="3982980"/>
              </a:xfrm>
              <a:prstGeom prst="rect">
                <a:avLst/>
              </a:prstGeom>
              <a:blipFill>
                <a:blip r:embed="rId2"/>
                <a:stretch>
                  <a:fillRect l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7845217"/>
      </p:ext>
    </p:extLst>
  </p:cSld>
  <p:clrMapOvr>
    <a:masterClrMapping/>
  </p:clrMapOvr>
  <p:transition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098755" y="3986050"/>
            <a:ext cx="8207920" cy="2421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875" marR="7550">
              <a:lnSpc>
                <a:spcPct val="102699"/>
              </a:lnSpc>
            </a:pPr>
            <a:r>
              <a:rPr sz="1635" spc="-7" dirty="0">
                <a:latin typeface="Arial"/>
                <a:cs typeface="Arial"/>
              </a:rPr>
              <a:t>Standard errors are clustered at the country</a:t>
            </a:r>
            <a:r>
              <a:rPr sz="1635" spc="-15" dirty="0">
                <a:latin typeface="Arial"/>
                <a:cs typeface="Arial"/>
              </a:rPr>
              <a:t> </a:t>
            </a:r>
            <a:r>
              <a:rPr sz="1635" spc="-30" dirty="0">
                <a:latin typeface="Arial"/>
                <a:cs typeface="Arial"/>
              </a:rPr>
              <a:t>levels.</a:t>
            </a:r>
            <a:endParaRPr sz="1635" dirty="0">
              <a:latin typeface="Arial"/>
              <a:cs typeface="Arial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1949" y="121190"/>
            <a:ext cx="9291484" cy="425840"/>
          </a:xfrm>
          <a:prstGeom prst="rect">
            <a:avLst/>
          </a:prstGeom>
        </p:spPr>
        <p:txBody>
          <a:bodyPr vert="horz" wrap="square" lIns="0" tIns="25482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8875">
              <a:lnSpc>
                <a:spcPct val="100000"/>
              </a:lnSpc>
              <a:spcBef>
                <a:spcPts val="201"/>
              </a:spcBef>
            </a:pPr>
            <a:r>
              <a:rPr spc="22" dirty="0"/>
              <a:t>Results</a:t>
            </a:r>
            <a:r>
              <a:rPr lang="en-US" spc="22" dirty="0"/>
              <a:t>: Tax Pass-through Rates to Prices </a:t>
            </a:r>
            <a:endParaRPr spc="-7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321975"/>
              </p:ext>
            </p:extLst>
          </p:nvPr>
        </p:nvGraphicFramePr>
        <p:xfrm>
          <a:off x="358736" y="615942"/>
          <a:ext cx="8323599" cy="2811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177">
                  <a:extLst>
                    <a:ext uri="{9D8B030D-6E8A-4147-A177-3AD203B41FA5}">
                      <a16:colId xmlns:a16="http://schemas.microsoft.com/office/drawing/2014/main" val="1783194072"/>
                    </a:ext>
                  </a:extLst>
                </a:gridCol>
                <a:gridCol w="1652386">
                  <a:extLst>
                    <a:ext uri="{9D8B030D-6E8A-4147-A177-3AD203B41FA5}">
                      <a16:colId xmlns:a16="http://schemas.microsoft.com/office/drawing/2014/main" val="2955416115"/>
                    </a:ext>
                  </a:extLst>
                </a:gridCol>
                <a:gridCol w="1413163">
                  <a:extLst>
                    <a:ext uri="{9D8B030D-6E8A-4147-A177-3AD203B41FA5}">
                      <a16:colId xmlns:a16="http://schemas.microsoft.com/office/drawing/2014/main" val="2957113703"/>
                    </a:ext>
                  </a:extLst>
                </a:gridCol>
                <a:gridCol w="1416973">
                  <a:extLst>
                    <a:ext uri="{9D8B030D-6E8A-4147-A177-3AD203B41FA5}">
                      <a16:colId xmlns:a16="http://schemas.microsoft.com/office/drawing/2014/main" val="2506496351"/>
                    </a:ext>
                  </a:extLst>
                </a:gridCol>
                <a:gridCol w="1680900">
                  <a:extLst>
                    <a:ext uri="{9D8B030D-6E8A-4147-A177-3AD203B41FA5}">
                      <a16:colId xmlns:a16="http://schemas.microsoft.com/office/drawing/2014/main" val="1682502116"/>
                    </a:ext>
                  </a:extLst>
                </a:gridCol>
              </a:tblGrid>
              <a:tr h="335424">
                <a:tc>
                  <a:txBody>
                    <a:bodyPr/>
                    <a:lstStyle/>
                    <a:p>
                      <a:r>
                        <a:rPr lang="en-US" dirty="0"/>
                        <a:t>N=137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HTP Price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Cig. 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HTP Price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Cig. Price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580665"/>
                  </a:ext>
                </a:extLst>
              </a:tr>
              <a:tr h="277556">
                <a:tc>
                  <a:txBody>
                    <a:bodyPr/>
                    <a:lstStyle/>
                    <a:p>
                      <a:r>
                        <a:rPr lang="en-US" baseline="0" dirty="0"/>
                        <a:t>HTP excise taxes (total)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0.16** (0.07)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0.03 (0.03)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0554671"/>
                  </a:ext>
                </a:extLst>
              </a:tr>
              <a:tr h="264799">
                <a:tc>
                  <a:txBody>
                    <a:bodyPr/>
                    <a:lstStyle/>
                    <a:p>
                      <a:r>
                        <a:rPr lang="en-US" dirty="0"/>
                        <a:t>Cig. Excise taxes (total)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0.19 (0.18)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1.53*** (0.07)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6666600"/>
                  </a:ext>
                </a:extLst>
              </a:tr>
              <a:tr h="311377">
                <a:tc>
                  <a:txBody>
                    <a:bodyPr/>
                    <a:lstStyle/>
                    <a:p>
                      <a:r>
                        <a:rPr lang="en-US" dirty="0"/>
                        <a:t>HTP specific 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0.5 (0.23)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a:rPr>
                        <a:t>-0.2** (0.08)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946030"/>
                  </a:ext>
                </a:extLst>
              </a:tr>
              <a:tr h="264799">
                <a:tc>
                  <a:txBody>
                    <a:bodyPr/>
                    <a:lstStyle/>
                    <a:p>
                      <a:r>
                        <a:rPr lang="en-US" dirty="0"/>
                        <a:t>HTP ad valorem taxes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0.77**(0.38)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a:rPr>
                        <a:t>0.37*** (0.12)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348076"/>
                  </a:ext>
                </a:extLst>
              </a:tr>
              <a:tr h="279931">
                <a:tc>
                  <a:txBody>
                    <a:bodyPr/>
                    <a:lstStyle/>
                    <a:p>
                      <a:r>
                        <a:rPr lang="en-US" dirty="0"/>
                        <a:t>Cig. specific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0.48 (0.38)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0.88*** (0.133)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63926"/>
                  </a:ext>
                </a:extLst>
              </a:tr>
              <a:tr h="279931">
                <a:tc>
                  <a:txBody>
                    <a:bodyPr/>
                    <a:lstStyle/>
                    <a:p>
                      <a:r>
                        <a:rPr lang="en-US" dirty="0"/>
                        <a:t>Cig ad valorem taxes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1.24***(0.36)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2.05***(0.13)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9002430"/>
                  </a:ext>
                </a:extLst>
              </a:tr>
              <a:tr h="335424">
                <a:tc>
                  <a:txBody>
                    <a:bodyPr/>
                    <a:lstStyle/>
                    <a:p>
                      <a:r>
                        <a:rPr lang="en-US" dirty="0"/>
                        <a:t>GDP/capita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-6.29** (1.18)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1.21*** (0.46)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-7.38*** (1.21)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1.8*** (0.43)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781230"/>
                  </a:ext>
                </a:extLst>
              </a:tr>
              <a:tr h="269617">
                <a:tc>
                  <a:txBody>
                    <a:bodyPr/>
                    <a:lstStyle/>
                    <a:p>
                      <a:r>
                        <a:rPr lang="en-US" dirty="0"/>
                        <a:t>R2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531701"/>
                  </a:ext>
                </a:extLst>
              </a:tr>
            </a:tbl>
          </a:graphicData>
        </a:graphic>
      </p:graphicFrame>
      <p:sp>
        <p:nvSpPr>
          <p:cNvPr id="9" name="object 5"/>
          <p:cNvSpPr txBox="1"/>
          <p:nvPr/>
        </p:nvSpPr>
        <p:spPr>
          <a:xfrm>
            <a:off x="1098755" y="3645703"/>
            <a:ext cx="7079226" cy="259231"/>
          </a:xfrm>
          <a:prstGeom prst="rect">
            <a:avLst/>
          </a:prstGeom>
        </p:spPr>
        <p:txBody>
          <a:bodyPr vert="horz" wrap="square" lIns="0" tIns="7550" rIns="0" bIns="0" rtlCol="0">
            <a:spAutoFit/>
          </a:bodyPr>
          <a:lstStyle/>
          <a:p>
            <a:pPr marL="18875">
              <a:spcBef>
                <a:spcPts val="59"/>
              </a:spcBef>
            </a:pPr>
            <a:r>
              <a:rPr sz="1635" spc="-89" dirty="0">
                <a:latin typeface="Arial"/>
                <a:cs typeface="Arial"/>
              </a:rPr>
              <a:t>Note:</a:t>
            </a:r>
            <a:r>
              <a:rPr lang="en-US" sz="1635" spc="-89" dirty="0">
                <a:latin typeface="Arial"/>
                <a:cs typeface="Arial"/>
              </a:rPr>
              <a:t> </a:t>
            </a:r>
            <a:r>
              <a:rPr lang="en-US" sz="1635" spc="-320" dirty="0">
                <a:latin typeface="Lucida Sans Unicode"/>
                <a:cs typeface="Lucida Sans Unicode"/>
              </a:rPr>
              <a:t>∗ ∗ ∗  </a:t>
            </a:r>
            <a:r>
              <a:rPr sz="1635" i="1" spc="-312" dirty="0">
                <a:latin typeface="Georgia"/>
                <a:cs typeface="Georgia"/>
              </a:rPr>
              <a:t>p </a:t>
            </a:r>
            <a:r>
              <a:rPr lang="en-US" sz="1635" i="1" spc="-312" dirty="0">
                <a:latin typeface="Georgia"/>
                <a:cs typeface="Georgia"/>
              </a:rPr>
              <a:t>   </a:t>
            </a:r>
            <a:r>
              <a:rPr sz="1635" i="1" spc="208" dirty="0">
                <a:latin typeface="Georgia"/>
                <a:cs typeface="Georgia"/>
              </a:rPr>
              <a:t>&lt;</a:t>
            </a:r>
            <a:r>
              <a:rPr sz="1635" spc="-52" dirty="0">
                <a:latin typeface="Tahoma"/>
                <a:cs typeface="Tahoma"/>
              </a:rPr>
              <a:t>0</a:t>
            </a:r>
            <a:r>
              <a:rPr sz="1635" i="1" spc="-52" dirty="0">
                <a:latin typeface="Georgia"/>
                <a:cs typeface="Georgia"/>
              </a:rPr>
              <a:t>.</a:t>
            </a:r>
            <a:r>
              <a:rPr sz="1635" spc="-52" dirty="0">
                <a:latin typeface="Tahoma"/>
                <a:cs typeface="Tahoma"/>
              </a:rPr>
              <a:t>01</a:t>
            </a:r>
            <a:r>
              <a:rPr lang="en-US" sz="1635" i="1" spc="-52" dirty="0">
                <a:latin typeface="Georgia"/>
                <a:cs typeface="Tahoma"/>
              </a:rPr>
              <a:t>, </a:t>
            </a:r>
            <a:r>
              <a:rPr lang="en-US" sz="1635" spc="-320" dirty="0">
                <a:latin typeface="Lucida Sans Unicode"/>
                <a:cs typeface="Lucida Sans Unicode"/>
              </a:rPr>
              <a:t>∗ ∗  </a:t>
            </a:r>
            <a:r>
              <a:rPr sz="1635" i="1" spc="-134" dirty="0">
                <a:latin typeface="Georgia"/>
                <a:cs typeface="Georgia"/>
              </a:rPr>
              <a:t>p </a:t>
            </a:r>
            <a:r>
              <a:rPr sz="1635" i="1" spc="208" dirty="0">
                <a:latin typeface="Georgia"/>
                <a:cs typeface="Georgia"/>
              </a:rPr>
              <a:t>&lt;</a:t>
            </a:r>
            <a:r>
              <a:rPr sz="1635" spc="-4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</a:t>
            </a:r>
            <a:r>
              <a:rPr lang="en-US" sz="1635" spc="-4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sz="1635" spc="-4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sz="1635" i="1" spc="-45" dirty="0">
                <a:latin typeface="Georgia"/>
                <a:cs typeface="Georgia"/>
              </a:rPr>
              <a:t>, </a:t>
            </a:r>
            <a:r>
              <a:rPr sz="1635" spc="-320" dirty="0">
                <a:latin typeface="Lucida Sans Unicode"/>
                <a:cs typeface="Lucida Sans Unicode"/>
              </a:rPr>
              <a:t>∗</a:t>
            </a:r>
            <a:r>
              <a:rPr lang="en-US" sz="1635" spc="-320" dirty="0">
                <a:latin typeface="Lucida Sans Unicode"/>
                <a:cs typeface="Lucida Sans Unicode"/>
              </a:rPr>
              <a:t>  </a:t>
            </a:r>
            <a:r>
              <a:rPr sz="1635" i="1" spc="-320" dirty="0">
                <a:latin typeface="Georgia"/>
                <a:cs typeface="Georgia"/>
              </a:rPr>
              <a:t>p </a:t>
            </a:r>
            <a:r>
              <a:rPr lang="en-US" sz="1635" i="1" spc="-320" dirty="0">
                <a:latin typeface="Georgia"/>
                <a:cs typeface="Georgia"/>
              </a:rPr>
              <a:t>   </a:t>
            </a:r>
            <a:r>
              <a:rPr sz="1635" i="1" spc="208" dirty="0">
                <a:latin typeface="Georgia"/>
                <a:cs typeface="Georgia"/>
              </a:rPr>
              <a:t>&lt;</a:t>
            </a:r>
            <a:r>
              <a:rPr sz="1635" spc="-37" dirty="0">
                <a:latin typeface="Tahoma"/>
                <a:cs typeface="Tahoma"/>
              </a:rPr>
              <a:t>0</a:t>
            </a:r>
            <a:r>
              <a:rPr sz="1635" i="1" spc="-37" dirty="0">
                <a:latin typeface="Georgia"/>
                <a:cs typeface="Georgia"/>
              </a:rPr>
              <a:t>.</a:t>
            </a:r>
            <a:r>
              <a:rPr sz="1635" spc="-37" dirty="0">
                <a:latin typeface="Tahoma"/>
                <a:cs typeface="Tahoma"/>
              </a:rPr>
              <a:t>1</a:t>
            </a:r>
            <a:endParaRPr sz="1635" dirty="0">
              <a:latin typeface="Arial"/>
              <a:cs typeface="Arial"/>
            </a:endParaRPr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75C5A99A-3AD0-7F43-8C50-AC9FFF4413C9}"/>
              </a:ext>
            </a:extLst>
          </p:cNvPr>
          <p:cNvSpPr/>
          <p:nvPr/>
        </p:nvSpPr>
        <p:spPr>
          <a:xfrm>
            <a:off x="2583543" y="967331"/>
            <a:ext cx="1153886" cy="27123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DFDEADCF-8DE9-F345-B537-7E55441B3246}"/>
              </a:ext>
            </a:extLst>
          </p:cNvPr>
          <p:cNvSpPr/>
          <p:nvPr/>
        </p:nvSpPr>
        <p:spPr>
          <a:xfrm>
            <a:off x="4152482" y="1238566"/>
            <a:ext cx="1371600" cy="336234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0111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B9DC6-6631-AF45-91D3-F0A7DEFD1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and additional analyses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D482A-ADF1-4B43-9E5F-5004D7EA0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07" y="708086"/>
            <a:ext cx="8558372" cy="3344237"/>
          </a:xfrm>
        </p:spPr>
        <p:txBody>
          <a:bodyPr/>
          <a:lstStyle/>
          <a:p>
            <a:pPr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Alternative model: regressing price gap on tax burden gap (% difference) </a:t>
            </a:r>
          </a:p>
          <a:p>
            <a:pPr lvl="1">
              <a:buClr>
                <a:srgbClr val="7030A0"/>
              </a:buClr>
              <a:buFont typeface="Wingdings" pitchFamily="2" charset="2"/>
              <a:buChar char="Ø"/>
            </a:pPr>
            <a:r>
              <a:rPr lang="en-US" sz="1600" dirty="0"/>
              <a:t> Tax burden gap is not significantly associated with price difference </a:t>
            </a:r>
          </a:p>
          <a:p>
            <a:pPr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Event study to test parallel trends ~ the implementation of HTP taxes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4D99-6802-A141-AA21-E098F91254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8672E6-1471-3846-B6B8-D4C5DA489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172" y="1850907"/>
            <a:ext cx="4465320" cy="324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1190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814" y="713903"/>
            <a:ext cx="8558372" cy="3486265"/>
          </a:xfrm>
        </p:spPr>
        <p:txBody>
          <a:bodyPr/>
          <a:lstStyle/>
          <a:p>
            <a:pPr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Tax pass-through to prices </a:t>
            </a:r>
          </a:p>
          <a:p>
            <a:pPr lvl="1">
              <a:buClr>
                <a:srgbClr val="7030A0"/>
              </a:buClr>
              <a:buFont typeface="Wingdings" pitchFamily="2" charset="2"/>
              <a:buChar char="Ø"/>
            </a:pPr>
            <a:r>
              <a:rPr lang="en-US" sz="1600" dirty="0"/>
              <a:t>HTP taxes are under-shifted to prices </a:t>
            </a:r>
          </a:p>
          <a:p>
            <a:pPr lvl="2">
              <a:buClr>
                <a:srgbClr val="7030A0"/>
              </a:buClr>
              <a:buFont typeface="Wingdings" pitchFamily="2" charset="2"/>
              <a:buChar char="Ø"/>
            </a:pPr>
            <a:r>
              <a:rPr lang="en-US" dirty="0"/>
              <a:t>$1 taxes→$0.16 increase in prices</a:t>
            </a:r>
          </a:p>
          <a:p>
            <a:pPr lvl="1">
              <a:buClr>
                <a:srgbClr val="7030A0"/>
              </a:buClr>
              <a:buFont typeface="Wingdings" pitchFamily="2" charset="2"/>
              <a:buChar char="Ø"/>
            </a:pPr>
            <a:r>
              <a:rPr lang="en-US" sz="1600" dirty="0"/>
              <a:t>Cigarette taxes are over-shifted to cigarette prices </a:t>
            </a:r>
          </a:p>
          <a:p>
            <a:pPr lvl="2">
              <a:buClr>
                <a:srgbClr val="7030A0"/>
              </a:buClr>
              <a:buFont typeface="Wingdings" pitchFamily="2" charset="2"/>
              <a:buChar char="Ø"/>
            </a:pPr>
            <a:r>
              <a:rPr lang="en-US" dirty="0"/>
              <a:t>$1 taxes→$1.53 increase in prices</a:t>
            </a:r>
          </a:p>
          <a:p>
            <a:pPr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Specific HTP taxes are larger than ad valorem taxes but ad valorem taxes are passed to prices at a greater degree than specific taxes </a:t>
            </a:r>
          </a:p>
          <a:p>
            <a:pPr lvl="1">
              <a:buClr>
                <a:srgbClr val="7030A0"/>
              </a:buClr>
              <a:buFont typeface="Wingdings" pitchFamily="2" charset="2"/>
              <a:buChar char="Ø"/>
            </a:pPr>
            <a:r>
              <a:rPr lang="en-US" sz="1600" dirty="0"/>
              <a:t>This may be due to most specific taxes are levied on weight not on sticks  </a:t>
            </a:r>
          </a:p>
          <a:p>
            <a:pPr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Manufacturers reap a higher profit margin on HTPs than on cigarettes and thus have more room to offset taxes or under-shift taxes to prices</a:t>
            </a:r>
          </a:p>
          <a:p>
            <a:pPr lvl="1">
              <a:buClr>
                <a:srgbClr val="7030A0"/>
              </a:buClr>
              <a:buFont typeface="Wingdings" pitchFamily="2" charset="2"/>
              <a:buChar char="Ø"/>
            </a:pPr>
            <a:r>
              <a:rPr lang="en-US" sz="1400" dirty="0"/>
              <a:t>Room to increase HTP taxes and raise tax revenues but impact on prices may be limited </a:t>
            </a:r>
          </a:p>
          <a:p>
            <a:pPr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Policymakers need to consider HTP and cigarette taxes jointly    </a:t>
            </a:r>
          </a:p>
          <a:p>
            <a:pPr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It is challenging to create economic incentive for switching from cigarettes to HTPs using low taxes on HTPs. </a:t>
            </a:r>
          </a:p>
          <a:p>
            <a:pPr lvl="1">
              <a:buClr>
                <a:srgbClr val="7030A0"/>
              </a:buClr>
              <a:buFont typeface="Wingdings" pitchFamily="2" charset="2"/>
              <a:buChar char="Ø"/>
            </a:pPr>
            <a:r>
              <a:rPr lang="en-US" sz="1400" dirty="0"/>
              <a:t>Increasing cigarette taxes may work better </a:t>
            </a:r>
          </a:p>
          <a:p>
            <a:pPr>
              <a:buClr>
                <a:srgbClr val="7030A0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847234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5886A-8040-D947-A941-BACADAD97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and next steps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9B668-EE24-F749-B1CE-8D8CB4AE0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/>
              <a:t>Limitations: </a:t>
            </a:r>
          </a:p>
          <a:p>
            <a:pPr lvl="1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/>
              <a:t>We use only prices of PMI products (cigarettes and HTPs)</a:t>
            </a:r>
          </a:p>
          <a:p>
            <a:pPr lvl="1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/>
              <a:t>Did </a:t>
            </a:r>
            <a:r>
              <a:rPr lang="en-US"/>
              <a:t>not control </a:t>
            </a:r>
            <a:r>
              <a:rPr lang="en-US" dirty="0"/>
              <a:t>for other HTP and tobacco regulatory policies</a:t>
            </a:r>
          </a:p>
          <a:p>
            <a:pPr lvl="1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/>
              <a:t>Limited years of data due to the relative novelty of HTPs</a:t>
            </a:r>
          </a:p>
          <a:p>
            <a:pPr lvl="1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/>
              <a:t>Did not consider the influences of E-cigarettes and other tobacco</a:t>
            </a:r>
          </a:p>
          <a:p>
            <a:pPr lvl="1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/>
              <a:t>Did not disentangle the impacts of different tax bases, such as weight vs. sticks</a:t>
            </a:r>
          </a:p>
          <a:p>
            <a:pPr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/>
              <a:t>Future steps: </a:t>
            </a:r>
          </a:p>
          <a:p>
            <a:pPr lvl="1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/>
              <a:t>Further evaluate the impact of tax bases</a:t>
            </a:r>
          </a:p>
          <a:p>
            <a:pPr lvl="1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/>
              <a:t>Examine the impacts of taxes on HTP &amp; cigarette demand and prevalence </a:t>
            </a:r>
          </a:p>
          <a:p>
            <a:pPr lvl="2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/>
              <a:t>Close look at price responses for younger adults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3D771-DF0D-E74A-917C-D2E2A80504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392839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>
          <a:xfrm>
            <a:off x="1910623" y="919397"/>
            <a:ext cx="4092578" cy="2427651"/>
          </a:xfrm>
        </p:spPr>
        <p:txBody>
          <a:bodyPr/>
          <a:lstStyle/>
          <a:p>
            <a:r>
              <a:rPr lang="en-US" dirty="0"/>
              <a:t>Questions?</a:t>
            </a:r>
            <a:br>
              <a:rPr lang="en-US" dirty="0"/>
            </a:br>
            <a:br>
              <a:rPr lang="en-US" dirty="0"/>
            </a:br>
            <a:r>
              <a:rPr lang="en-US" dirty="0">
                <a:hlinkClick r:id="rId2"/>
              </a:rPr>
              <a:t>Ce.Shang@osumc.edu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ce-shang.com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Estelle </a:t>
            </a:r>
            <a:r>
              <a:rPr lang="en-US" dirty="0" err="1"/>
              <a:t>Dauchy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edauchy@TobaccoFreeKids.org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132086-C58D-814A-BE07-64C579E31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692" y="3561883"/>
            <a:ext cx="545870" cy="54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9163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A7BD27-A813-C44A-A3D9-BD9BBDF46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895" y="1423636"/>
            <a:ext cx="8192916" cy="3079646"/>
          </a:xfrm>
        </p:spPr>
        <p:txBody>
          <a:bodyPr/>
          <a:lstStyle/>
          <a:p>
            <a:r>
              <a:rPr lang="en-US" dirty="0"/>
              <a:t>Section 1: A snapshot of the current status of HTP taxes and prices </a:t>
            </a:r>
          </a:p>
          <a:p>
            <a:pPr lvl="1"/>
            <a:r>
              <a:rPr lang="en-US" dirty="0"/>
              <a:t>Tax data Interactive map </a:t>
            </a:r>
          </a:p>
          <a:p>
            <a:r>
              <a:rPr lang="en-US" dirty="0"/>
              <a:t>Section 2: How HTP taxes are passed to prices</a:t>
            </a:r>
          </a:p>
          <a:p>
            <a:pPr lvl="1"/>
            <a:r>
              <a:rPr lang="en-US" dirty="0"/>
              <a:t>Inform whether taxes on HTPs can be an effective tool to regulate tobacco use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F78143-7026-1645-B729-113702F33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52A96-71BE-4240-8D9D-D9B1D7013C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65862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Heated tobacco products (HTPs)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154858" y="1120876"/>
            <a:ext cx="8539316" cy="290543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17880" indent="-217880" algn="l" rtl="0" fontAlgn="base">
              <a:lnSpc>
                <a:spcPct val="85000"/>
              </a:lnSpc>
              <a:spcBef>
                <a:spcPts val="9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99" indent="-214308" algn="l" rtl="0" fontAlgn="base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857228" indent="-171446" algn="l" rtl="0" fontAlgn="base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1200120" indent="-171446" algn="l" rtl="0" fontAlgn="base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1543012" indent="-171446" algn="l" rtl="0" fontAlgn="base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1885903" indent="-171446" algn="l" rtl="0" eaLnBrk="1" fontAlgn="base" hangingPunct="1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228795" indent="-171446" algn="l" rtl="0" eaLnBrk="1" fontAlgn="base" hangingPunct="1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2571686" indent="-171446" algn="l" rtl="0" eaLnBrk="1" fontAlgn="base" hangingPunct="1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2914577" indent="-171446" algn="l" rtl="0" eaLnBrk="1" fontAlgn="base" hangingPunct="1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800" kern="0" dirty="0"/>
              <a:t>Tobacco heating systems that heat tobacco-filled sticks (processed tobacco leaf) to generate nicotine-containing aerosol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800" kern="0" dirty="0"/>
              <a:t>Most common brand -IQOS was invented by the Philip Morris International (PMI) and first introduced in Japan in 2014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800" kern="0" dirty="0"/>
              <a:t>There are other HTP brands such as GLO and </a:t>
            </a:r>
            <a:r>
              <a:rPr lang="en-US" sz="2800" kern="0" dirty="0" err="1"/>
              <a:t>Ploom</a:t>
            </a:r>
            <a:endParaRPr lang="en-US" sz="2800" kern="0" dirty="0"/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800" kern="0" dirty="0"/>
              <a:t>PMI Investor’s Relations Report published in 2021 shows that HTPs are sold or manufactured in at least 64 countries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800" kern="0" dirty="0"/>
              <a:t>Profit margins of IQOS are higher compared to cigarettes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800" kern="0" dirty="0"/>
              <a:t>HTP devices and </a:t>
            </a:r>
            <a:r>
              <a:rPr lang="en-US" sz="2800" kern="0" dirty="0" err="1"/>
              <a:t>heatsticks</a:t>
            </a:r>
            <a:r>
              <a:rPr lang="en-US" sz="2800" kern="0" dirty="0"/>
              <a:t> are authorized for sales in the US market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183719780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4968" y="88899"/>
            <a:ext cx="2219706" cy="425840"/>
          </a:xfrm>
          <a:prstGeom prst="rect">
            <a:avLst/>
          </a:prstGeom>
        </p:spPr>
        <p:txBody>
          <a:bodyPr vert="horz" wrap="square" lIns="0" tIns="25482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8875">
              <a:lnSpc>
                <a:spcPct val="100000"/>
              </a:lnSpc>
              <a:spcBef>
                <a:spcPts val="201"/>
              </a:spcBef>
            </a:pPr>
            <a:r>
              <a:rPr spc="22" dirty="0"/>
              <a:t>Examples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737978" y="385574"/>
            <a:ext cx="2776546" cy="535867"/>
          </a:xfrm>
          <a:prstGeom prst="rect">
            <a:avLst/>
          </a:prstGeom>
        </p:spPr>
        <p:txBody>
          <a:bodyPr vert="horz" wrap="square" lIns="0" tIns="18875" rIns="0" bIns="0" rtlCol="0">
            <a:spAutoFit/>
          </a:bodyPr>
          <a:lstStyle/>
          <a:p>
            <a:pPr marL="1123047" marR="7550" indent="-1105116">
              <a:lnSpc>
                <a:spcPct val="112900"/>
              </a:lnSpc>
              <a:spcBef>
                <a:spcPts val="149"/>
              </a:spcBef>
            </a:pPr>
            <a:r>
              <a:rPr sz="1486" spc="-7" dirty="0">
                <a:latin typeface="Arial"/>
                <a:cs typeface="Arial"/>
              </a:rPr>
              <a:t>PMI: IQOS (e.g., Marlboro HEET  sticks)</a:t>
            </a:r>
            <a:endParaRPr sz="1486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13727" y="1056692"/>
            <a:ext cx="2166815" cy="14325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873872" y="415658"/>
            <a:ext cx="2369785" cy="246758"/>
          </a:xfrm>
          <a:prstGeom prst="rect">
            <a:avLst/>
          </a:prstGeom>
        </p:spPr>
        <p:txBody>
          <a:bodyPr vert="horz" wrap="square" lIns="0" tIns="17931" rIns="0" bIns="0" rtlCol="0">
            <a:spAutoFit/>
          </a:bodyPr>
          <a:lstStyle/>
          <a:p>
            <a:pPr marL="18875">
              <a:spcBef>
                <a:spcPts val="141"/>
              </a:spcBef>
            </a:pPr>
            <a:r>
              <a:rPr sz="1486" spc="-59" dirty="0">
                <a:latin typeface="Arial"/>
                <a:cs typeface="Arial"/>
              </a:rPr>
              <a:t>BAT: </a:t>
            </a:r>
            <a:r>
              <a:rPr sz="1486" spc="-7" dirty="0">
                <a:latin typeface="Arial"/>
                <a:cs typeface="Arial"/>
              </a:rPr>
              <a:t>GLO (e.g., </a:t>
            </a:r>
            <a:r>
              <a:rPr sz="1486" spc="-22" dirty="0">
                <a:latin typeface="Arial"/>
                <a:cs typeface="Arial"/>
              </a:rPr>
              <a:t>Kent</a:t>
            </a:r>
            <a:r>
              <a:rPr sz="1486" spc="-37" dirty="0">
                <a:latin typeface="Arial"/>
                <a:cs typeface="Arial"/>
              </a:rPr>
              <a:t> </a:t>
            </a:r>
            <a:r>
              <a:rPr sz="1486" spc="-7" dirty="0">
                <a:latin typeface="Arial"/>
                <a:cs typeface="Arial"/>
              </a:rPr>
              <a:t>sticks)</a:t>
            </a:r>
            <a:endParaRPr sz="1486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946636" y="803575"/>
            <a:ext cx="2166815" cy="15047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742300" y="2695808"/>
            <a:ext cx="2767109" cy="531553"/>
          </a:xfrm>
          <a:prstGeom prst="rect">
            <a:avLst/>
          </a:prstGeom>
        </p:spPr>
        <p:txBody>
          <a:bodyPr vert="horz" wrap="square" lIns="0" tIns="48130" rIns="0" bIns="0" rtlCol="0">
            <a:spAutoFit/>
          </a:bodyPr>
          <a:lstStyle/>
          <a:p>
            <a:pPr algn="ctr">
              <a:spcBef>
                <a:spcPts val="377"/>
              </a:spcBef>
            </a:pPr>
            <a:r>
              <a:rPr sz="1486" spc="-7" dirty="0">
                <a:latin typeface="Arial"/>
                <a:cs typeface="Arial"/>
              </a:rPr>
              <a:t>JTI: PLOOM TECH (e.g.,</a:t>
            </a:r>
            <a:r>
              <a:rPr sz="1486" spc="-67" dirty="0">
                <a:latin typeface="Arial"/>
                <a:cs typeface="Arial"/>
              </a:rPr>
              <a:t> </a:t>
            </a:r>
            <a:r>
              <a:rPr sz="1486" spc="-15" dirty="0" err="1">
                <a:latin typeface="Arial"/>
                <a:cs typeface="Arial"/>
              </a:rPr>
              <a:t>Mevius</a:t>
            </a:r>
            <a:r>
              <a:rPr lang="en-US" sz="1486" spc="-15" dirty="0">
                <a:latin typeface="Arial"/>
                <a:cs typeface="Arial"/>
              </a:rPr>
              <a:t>)</a:t>
            </a:r>
            <a:endParaRPr sz="1486" dirty="0">
              <a:latin typeface="Arial"/>
              <a:cs typeface="Arial"/>
            </a:endParaRPr>
          </a:p>
          <a:p>
            <a:pPr algn="ctr">
              <a:spcBef>
                <a:spcPts val="230"/>
              </a:spcBef>
            </a:pPr>
            <a:r>
              <a:rPr sz="1486" spc="-7" dirty="0">
                <a:latin typeface="Arial"/>
                <a:cs typeface="Arial"/>
              </a:rPr>
              <a:t>pods)</a:t>
            </a:r>
            <a:endParaRPr sz="1486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01229" y="2999487"/>
            <a:ext cx="1926058" cy="1619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645688" y="2725912"/>
            <a:ext cx="2826566" cy="246758"/>
          </a:xfrm>
          <a:prstGeom prst="rect">
            <a:avLst/>
          </a:prstGeom>
        </p:spPr>
        <p:txBody>
          <a:bodyPr vert="horz" wrap="square" lIns="0" tIns="17931" rIns="0" bIns="0" rtlCol="0">
            <a:spAutoFit/>
          </a:bodyPr>
          <a:lstStyle/>
          <a:p>
            <a:pPr marL="18875">
              <a:spcBef>
                <a:spcPts val="141"/>
              </a:spcBef>
            </a:pPr>
            <a:r>
              <a:rPr sz="1486" spc="-7" dirty="0">
                <a:latin typeface="Arial"/>
                <a:cs typeface="Arial"/>
              </a:rPr>
              <a:t>KT&amp;G </a:t>
            </a:r>
            <a:r>
              <a:rPr sz="1486" spc="-15" dirty="0">
                <a:latin typeface="Arial"/>
                <a:cs typeface="Arial"/>
              </a:rPr>
              <a:t>(Korea): </a:t>
            </a:r>
            <a:r>
              <a:rPr sz="1486" spc="-7" dirty="0">
                <a:latin typeface="Arial"/>
                <a:cs typeface="Arial"/>
              </a:rPr>
              <a:t>Lil (e.g., fiit</a:t>
            </a:r>
            <a:r>
              <a:rPr sz="1486" spc="59" dirty="0">
                <a:latin typeface="Arial"/>
                <a:cs typeface="Arial"/>
              </a:rPr>
              <a:t> </a:t>
            </a:r>
            <a:r>
              <a:rPr sz="1486" spc="-7" dirty="0">
                <a:latin typeface="Arial"/>
                <a:cs typeface="Arial"/>
              </a:rPr>
              <a:t>sticks)</a:t>
            </a:r>
            <a:endParaRPr sz="1486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946636" y="2993468"/>
            <a:ext cx="2166815" cy="16251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4281620"/>
      </p:ext>
    </p:extLst>
  </p:cSld>
  <p:clrMapOvr>
    <a:masterClrMapping/>
  </p:clrMapOvr>
  <p:transition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67769-B2AD-C24F-9A87-45AFEDF5B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public health impact of HTPs</a:t>
            </a:r>
            <a:br>
              <a:rPr lang="en-US" dirty="0"/>
            </a:br>
            <a:br>
              <a:rPr lang="en-US" sz="2400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35AC08-9F8D-3646-9A9F-EE90655BC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D5C40193-2CB9-1242-B999-28BEF4728BA8}"/>
              </a:ext>
            </a:extLst>
          </p:cNvPr>
          <p:cNvSpPr txBox="1"/>
          <p:nvPr/>
        </p:nvSpPr>
        <p:spPr>
          <a:xfrm>
            <a:off x="141417" y="855353"/>
            <a:ext cx="8941623" cy="3594727"/>
          </a:xfrm>
          <a:prstGeom prst="rect">
            <a:avLst/>
          </a:prstGeom>
        </p:spPr>
        <p:txBody>
          <a:bodyPr vert="horz" wrap="square" lIns="0" tIns="10381" rIns="0" bIns="0" rtlCol="0">
            <a:spAutoFit/>
          </a:bodyPr>
          <a:lstStyle/>
          <a:p>
            <a:pPr marL="342900" indent="-342900">
              <a:spcBef>
                <a:spcPts val="0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301052" algn="l"/>
              </a:tabLst>
            </a:pPr>
            <a:r>
              <a:rPr lang="en-US" kern="0" dirty="0">
                <a:latin typeface="+mn-lt"/>
              </a:rPr>
              <a:t>HTPs are relatively new and more research is needed to understand their short- and long- term impacts</a:t>
            </a:r>
          </a:p>
          <a:p>
            <a:pPr marL="342900" indent="-342900">
              <a:spcBef>
                <a:spcPts val="600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301052" algn="l"/>
              </a:tabLst>
            </a:pPr>
            <a:r>
              <a:rPr lang="en-US" kern="0" dirty="0">
                <a:latin typeface="+mn-lt"/>
              </a:rPr>
              <a:t>Nicotine is highly addictive &amp; HTPs may contain some harmful ingredients</a:t>
            </a:r>
            <a:r>
              <a:rPr lang="en-US" kern="0" dirty="0"/>
              <a:t> (</a:t>
            </a:r>
            <a:r>
              <a:rPr lang="en-US" dirty="0" err="1"/>
              <a:t>Simonavicius</a:t>
            </a:r>
            <a:r>
              <a:rPr lang="en-US" dirty="0"/>
              <a:t> et al. 2019</a:t>
            </a:r>
            <a:r>
              <a:rPr lang="en-US" kern="0" dirty="0"/>
              <a:t>)</a:t>
            </a:r>
            <a:endParaRPr kern="0" dirty="0">
              <a:latin typeface="+mn-lt"/>
            </a:endParaRPr>
          </a:p>
          <a:p>
            <a:pPr marL="57150" marR="290671" lvl="1" indent="-342900">
              <a:spcBef>
                <a:spcPts val="600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713464" algn="l"/>
              </a:tabLst>
            </a:pPr>
            <a:r>
              <a:rPr lang="en-US" kern="0" dirty="0">
                <a:latin typeface="+mn-lt"/>
              </a:rPr>
              <a:t>Populations </a:t>
            </a:r>
            <a:r>
              <a:rPr lang="en-US" kern="0" dirty="0"/>
              <a:t>(﻿</a:t>
            </a:r>
            <a:r>
              <a:rPr lang="en-US" kern="0" dirty="0" err="1"/>
              <a:t>Ratajczak</a:t>
            </a:r>
            <a:r>
              <a:rPr lang="en-US" kern="0" dirty="0"/>
              <a:t> et al. 2020; </a:t>
            </a:r>
            <a:r>
              <a:rPr lang="en-US" kern="0" dirty="0" err="1"/>
              <a:t>Kopa</a:t>
            </a:r>
            <a:r>
              <a:rPr lang="en-US" kern="0" dirty="0"/>
              <a:t>&amp;﻿</a:t>
            </a:r>
            <a:r>
              <a:rPr lang="en-US" kern="0" dirty="0" err="1"/>
              <a:t>Pawliczak</a:t>
            </a:r>
            <a:r>
              <a:rPr lang="en-US" kern="0" dirty="0"/>
              <a:t> 2020)</a:t>
            </a:r>
            <a:endParaRPr lang="en-US" kern="0" dirty="0">
              <a:latin typeface="+mn-lt"/>
            </a:endParaRPr>
          </a:p>
          <a:p>
            <a:pPr lvl="1" indent="-628642">
              <a:spcBef>
                <a:spcPts val="0"/>
              </a:spcBef>
              <a:buClr>
                <a:srgbClr val="3333B2"/>
              </a:buClr>
              <a:buFont typeface="Wingdings" pitchFamily="2" charset="2"/>
              <a:buChar char="Ø"/>
              <a:tabLst>
                <a:tab pos="713464" algn="l"/>
              </a:tabLst>
            </a:pPr>
            <a:r>
              <a:rPr lang="en-US" kern="0" dirty="0">
                <a:latin typeface="+mn-lt"/>
              </a:rPr>
              <a:t>To prevent tobacco use among youth, young adults, &amp; pregnant women (HTPs are popular among young adults)</a:t>
            </a:r>
          </a:p>
          <a:p>
            <a:pPr lvl="1" indent="-628642">
              <a:spcBef>
                <a:spcPts val="0"/>
              </a:spcBef>
              <a:buClr>
                <a:srgbClr val="3333B2"/>
              </a:buClr>
              <a:buFont typeface="Wingdings" pitchFamily="2" charset="2"/>
              <a:buChar char="Ø"/>
              <a:tabLst>
                <a:tab pos="713464" algn="l"/>
              </a:tabLst>
            </a:pPr>
            <a:r>
              <a:rPr lang="en-US" kern="0" dirty="0">
                <a:latin typeface="+mn-lt"/>
              </a:rPr>
              <a:t>Existing smokers: Fully switching to HTPs reduce exposure to harmful chemicals. Introduction to Japan reduced cigarette sales. (</a:t>
            </a:r>
            <a:r>
              <a:rPr lang="en-US" kern="0" dirty="0" err="1">
                <a:latin typeface="+mn-lt"/>
              </a:rPr>
              <a:t>Stoklosa</a:t>
            </a:r>
            <a:r>
              <a:rPr lang="en-US" kern="0" dirty="0">
                <a:latin typeface="+mn-lt"/>
              </a:rPr>
              <a:t> et al. 2018)</a:t>
            </a:r>
          </a:p>
          <a:p>
            <a:pPr lvl="1" indent="-628642">
              <a:spcBef>
                <a:spcPts val="0"/>
              </a:spcBef>
              <a:buClr>
                <a:srgbClr val="3333B2"/>
              </a:buClr>
              <a:buFont typeface="Wingdings" pitchFamily="2" charset="2"/>
              <a:buChar char="Ø"/>
              <a:tabLst>
                <a:tab pos="713464" algn="l"/>
              </a:tabLst>
            </a:pPr>
            <a:r>
              <a:rPr lang="en-US" kern="0" dirty="0">
                <a:latin typeface="+mn-lt"/>
              </a:rPr>
              <a:t>On July 7, 2020, the US FDA authorized IQOS to be marketed as modified risk tobacco products</a:t>
            </a:r>
          </a:p>
          <a:p>
            <a:pPr>
              <a:spcBef>
                <a:spcPts val="0"/>
              </a:spcBef>
              <a:buClr>
                <a:srgbClr val="3333B2"/>
              </a:buClr>
              <a:tabLst>
                <a:tab pos="713464" algn="l"/>
              </a:tabLst>
            </a:pPr>
            <a:endParaRPr lang="en-US" sz="220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398832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1811" y="273254"/>
            <a:ext cx="7269425" cy="425840"/>
          </a:xfrm>
          <a:prstGeom prst="rect">
            <a:avLst/>
          </a:prstGeom>
        </p:spPr>
        <p:txBody>
          <a:bodyPr vert="horz" wrap="square" lIns="0" tIns="25482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8875">
              <a:lnSpc>
                <a:spcPct val="100000"/>
              </a:lnSpc>
              <a:spcBef>
                <a:spcPts val="201"/>
              </a:spcBef>
            </a:pPr>
            <a:r>
              <a:rPr spc="22" dirty="0"/>
              <a:t>Heated </a:t>
            </a:r>
            <a:r>
              <a:rPr spc="-15" dirty="0"/>
              <a:t>Tobacco </a:t>
            </a:r>
            <a:r>
              <a:rPr spc="22" dirty="0"/>
              <a:t>Products (HTPs): Market</a:t>
            </a:r>
            <a:r>
              <a:rPr spc="104" dirty="0"/>
              <a:t> </a:t>
            </a:r>
            <a:r>
              <a:rPr lang="en-US" spc="15" dirty="0"/>
              <a:t>Value</a:t>
            </a:r>
            <a:endParaRPr spc="1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4"/>
          </p:nvPr>
        </p:nvSpPr>
        <p:spPr>
          <a:xfrm>
            <a:off x="1146146" y="1"/>
            <a:ext cx="0" cy="842432"/>
          </a:xfrm>
          <a:prstGeom prst="rect">
            <a:avLst/>
          </a:prstGeom>
        </p:spPr>
        <p:txBody>
          <a:bodyPr vert="horz" wrap="square" lIns="0" tIns="11325" rIns="0" bIns="0" rtlCol="0">
            <a:spAutoFit/>
          </a:bodyPr>
          <a:lstStyle/>
          <a:p>
            <a:pPr marL="56624">
              <a:spcBef>
                <a:spcPts val="89"/>
              </a:spcBef>
            </a:pPr>
            <a:fld id="{81D60167-4931-47E6-BA6A-407CBD079E47}" type="slidenum">
              <a:rPr spc="-7" dirty="0"/>
              <a:pPr marL="56624">
                <a:spcBef>
                  <a:spcPts val="89"/>
                </a:spcBef>
              </a:pPr>
              <a:t>7</a:t>
            </a:fld>
            <a:endParaRPr spc="-7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3EBE0AC-953D-CB49-9B7A-F3C57527A6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1439912"/>
              </p:ext>
            </p:extLst>
          </p:nvPr>
        </p:nvGraphicFramePr>
        <p:xfrm>
          <a:off x="176937" y="1075570"/>
          <a:ext cx="4166459" cy="3107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4053C77-0EC0-3D4B-9A5B-2C197D1359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4347729"/>
              </p:ext>
            </p:extLst>
          </p:nvPr>
        </p:nvGraphicFramePr>
        <p:xfrm>
          <a:off x="4572000" y="1044937"/>
          <a:ext cx="4395063" cy="3138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object 2">
            <a:extLst>
              <a:ext uri="{FF2B5EF4-FFF2-40B4-BE49-F238E27FC236}">
                <a16:creationId xmlns:a16="http://schemas.microsoft.com/office/drawing/2014/main" id="{E11A1263-4ED3-6447-A80F-721F5E3486CE}"/>
              </a:ext>
            </a:extLst>
          </p:cNvPr>
          <p:cNvSpPr txBox="1"/>
          <p:nvPr/>
        </p:nvSpPr>
        <p:spPr>
          <a:xfrm>
            <a:off x="2517245" y="4300433"/>
            <a:ext cx="3470600" cy="246758"/>
          </a:xfrm>
          <a:prstGeom prst="rect">
            <a:avLst/>
          </a:prstGeom>
        </p:spPr>
        <p:txBody>
          <a:bodyPr vert="horz" wrap="square" lIns="0" tIns="17931" rIns="0" bIns="0" rtlCol="0">
            <a:spAutoFit/>
          </a:bodyPr>
          <a:lstStyle/>
          <a:p>
            <a:pPr marL="18875">
              <a:spcBef>
                <a:spcPts val="141"/>
              </a:spcBef>
            </a:pPr>
            <a:r>
              <a:rPr lang="en-US" sz="1486" spc="-7" dirty="0">
                <a:latin typeface="Arial"/>
                <a:cs typeface="Arial"/>
              </a:rPr>
              <a:t>Data source : </a:t>
            </a:r>
            <a:r>
              <a:rPr lang="en-US" sz="1486" spc="-7" dirty="0" err="1">
                <a:latin typeface="Arial"/>
                <a:cs typeface="Arial"/>
              </a:rPr>
              <a:t>Euromonitor</a:t>
            </a:r>
            <a:r>
              <a:rPr lang="en-US" sz="1486" spc="-7" dirty="0">
                <a:latin typeface="Arial"/>
                <a:cs typeface="Arial"/>
              </a:rPr>
              <a:t> International</a:t>
            </a:r>
            <a:endParaRPr sz="1486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0147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BC97C-3B8A-CC42-BDDD-6DB9BB210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HTP excise taxation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075465-CCD3-3142-BE5C-2FAF272F6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B4425666-7BB8-5D47-BCD6-7F5A516C7C24}"/>
              </a:ext>
            </a:extLst>
          </p:cNvPr>
          <p:cNvSpPr txBox="1"/>
          <p:nvPr/>
        </p:nvSpPr>
        <p:spPr>
          <a:xfrm>
            <a:off x="141417" y="855353"/>
            <a:ext cx="8714583" cy="4350132"/>
          </a:xfrm>
          <a:prstGeom prst="rect">
            <a:avLst/>
          </a:prstGeom>
        </p:spPr>
        <p:txBody>
          <a:bodyPr vert="horz" wrap="square" lIns="0" tIns="10381" rIns="0" bIns="0" rtlCol="0">
            <a:spAutoFit/>
          </a:bodyPr>
          <a:lstStyle/>
          <a:p>
            <a:pPr marL="342900" indent="-342900">
              <a:spcBef>
                <a:spcPts val="0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301052" algn="l"/>
              </a:tabLst>
            </a:pPr>
            <a:r>
              <a:rPr lang="en-US" sz="2000" kern="0" dirty="0">
                <a:latin typeface="+mn-lt"/>
              </a:rPr>
              <a:t>According to the model of taxing cigarettes, taxing HTPs could be effective to reduce HTP consumption, particularly among young people</a:t>
            </a:r>
          </a:p>
          <a:p>
            <a:pPr marL="685792" lvl="1" indent="-342900">
              <a:spcBef>
                <a:spcPts val="0"/>
              </a:spcBef>
              <a:buClr>
                <a:srgbClr val="3333B2"/>
              </a:buClr>
              <a:buFont typeface="Wingdings" pitchFamily="2" charset="2"/>
              <a:buChar char="Ø"/>
              <a:tabLst>
                <a:tab pos="301052" algn="l"/>
              </a:tabLst>
            </a:pPr>
            <a:r>
              <a:rPr lang="en-US" sz="2000" kern="0" dirty="0">
                <a:latin typeface="+mn-lt"/>
              </a:rPr>
              <a:t>Taxes could also bring tax revenues ~ popular policy tool</a:t>
            </a:r>
          </a:p>
          <a:p>
            <a:pPr marL="685792" lvl="1" indent="-342900">
              <a:spcBef>
                <a:spcPts val="0"/>
              </a:spcBef>
              <a:buClr>
                <a:srgbClr val="3333B2"/>
              </a:buClr>
              <a:buFont typeface="Wingdings" pitchFamily="2" charset="2"/>
              <a:buChar char="Ø"/>
              <a:tabLst>
                <a:tab pos="301052" algn="l"/>
              </a:tabLst>
            </a:pPr>
            <a:r>
              <a:rPr lang="en-US" sz="2000" kern="0" dirty="0">
                <a:latin typeface="+mn-lt"/>
              </a:rPr>
              <a:t>HTP taxation is the most covered regulatory policy by news media in Korea (Jun et al. 2021) </a:t>
            </a:r>
          </a:p>
          <a:p>
            <a:pPr marL="342900" indent="-342900">
              <a:spcBef>
                <a:spcPts val="0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301052" algn="l"/>
              </a:tabLst>
            </a:pPr>
            <a:r>
              <a:rPr lang="en-US" sz="2000" kern="0" dirty="0">
                <a:latin typeface="+mn-lt"/>
              </a:rPr>
              <a:t> Challenges </a:t>
            </a:r>
          </a:p>
          <a:p>
            <a:pPr marL="685792" lvl="1" indent="-342900">
              <a:spcBef>
                <a:spcPts val="0"/>
              </a:spcBef>
              <a:buClr>
                <a:srgbClr val="3333B2"/>
              </a:buClr>
              <a:buFont typeface="Wingdings" pitchFamily="2" charset="2"/>
              <a:buChar char="Ø"/>
              <a:tabLst>
                <a:tab pos="301052" algn="l"/>
              </a:tabLst>
            </a:pPr>
            <a:r>
              <a:rPr lang="en-US" sz="2000" kern="0" dirty="0">
                <a:latin typeface="+mn-lt"/>
              </a:rPr>
              <a:t>How to design HTP taxes to balance harm-inducing and harm-reducing use of HTPs. For example, </a:t>
            </a:r>
            <a:r>
              <a:rPr lang="en-US" dirty="0"/>
              <a:t>Connecticut explicitly adopts a guideline to tax products that the FDA allows to be marketed as modified risk tobacco products such as IQOS at half the cigarette tax rate.</a:t>
            </a:r>
            <a:endParaRPr lang="en-US" sz="2000" kern="0" dirty="0"/>
          </a:p>
          <a:p>
            <a:pPr marL="685792" lvl="1" indent="-342900">
              <a:spcBef>
                <a:spcPts val="0"/>
              </a:spcBef>
              <a:buClr>
                <a:srgbClr val="3333B2"/>
              </a:buClr>
              <a:buFont typeface="Wingdings" pitchFamily="2" charset="2"/>
              <a:buChar char="Ø"/>
              <a:tabLst>
                <a:tab pos="301052" algn="l"/>
              </a:tabLst>
            </a:pPr>
            <a:r>
              <a:rPr lang="en-US" sz="2000" kern="0" dirty="0"/>
              <a:t>HTPs </a:t>
            </a:r>
            <a:r>
              <a:rPr lang="en-US" sz="2200" kern="0" dirty="0"/>
              <a:t>are not less expensive than cigarettes (Liber 2018)</a:t>
            </a:r>
            <a:endParaRPr lang="en-US" sz="2000" kern="0" dirty="0">
              <a:latin typeface="+mn-lt"/>
            </a:endParaRPr>
          </a:p>
          <a:p>
            <a:pPr marL="685792" lvl="1" indent="-342900">
              <a:spcBef>
                <a:spcPts val="0"/>
              </a:spcBef>
              <a:buClr>
                <a:srgbClr val="3333B2"/>
              </a:buClr>
              <a:buFont typeface="Wingdings" pitchFamily="2" charset="2"/>
              <a:buChar char="Ø"/>
              <a:tabLst>
                <a:tab pos="301052" algn="l"/>
              </a:tabLst>
            </a:pPr>
            <a:r>
              <a:rPr lang="en-US" sz="2000" kern="0" dirty="0">
                <a:latin typeface="+mn-lt"/>
              </a:rPr>
              <a:t>Manufacturers are also cigarette companies and may strategize the pricing of HTPs and cigarettes to maximize profits</a:t>
            </a:r>
          </a:p>
          <a:p>
            <a:pPr>
              <a:spcBef>
                <a:spcPts val="0"/>
              </a:spcBef>
              <a:buClr>
                <a:srgbClr val="3333B2"/>
              </a:buClr>
              <a:tabLst>
                <a:tab pos="713464" algn="l"/>
              </a:tabLst>
            </a:pPr>
            <a:endParaRPr lang="en-US" sz="220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083684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BC97C-3B8A-CC42-BDDD-6DB9BB210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HTP excise taxation policy scan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075465-CCD3-3142-BE5C-2FAF272F6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B4425666-7BB8-5D47-BCD6-7F5A516C7C24}"/>
              </a:ext>
            </a:extLst>
          </p:cNvPr>
          <p:cNvSpPr txBox="1"/>
          <p:nvPr/>
        </p:nvSpPr>
        <p:spPr>
          <a:xfrm>
            <a:off x="141417" y="855353"/>
            <a:ext cx="8714583" cy="3303692"/>
          </a:xfrm>
          <a:prstGeom prst="rect">
            <a:avLst/>
          </a:prstGeom>
        </p:spPr>
        <p:txBody>
          <a:bodyPr vert="horz" wrap="square" lIns="0" tIns="10381" rIns="0" bIns="0" rtlCol="0">
            <a:spAutoFit/>
          </a:bodyPr>
          <a:lstStyle/>
          <a:p>
            <a:pPr marL="685792" lvl="1" indent="-342900">
              <a:spcBef>
                <a:spcPts val="0"/>
              </a:spcBef>
              <a:buClr>
                <a:srgbClr val="3333B2"/>
              </a:buClr>
              <a:buFont typeface="Wingdings" pitchFamily="2" charset="2"/>
              <a:buChar char="Ø"/>
              <a:tabLst>
                <a:tab pos="301052" algn="l"/>
              </a:tabLst>
            </a:pPr>
            <a:r>
              <a:rPr lang="en-US" sz="2000" kern="0" dirty="0">
                <a:latin typeface="+mn-lt"/>
              </a:rPr>
              <a:t>Where do we stand in taxing HTPs? </a:t>
            </a:r>
            <a:endParaRPr lang="en-US" sz="2000" kern="0" dirty="0"/>
          </a:p>
          <a:p>
            <a:pPr marL="685792" lvl="1" indent="-342900">
              <a:spcBef>
                <a:spcPts val="0"/>
              </a:spcBef>
              <a:buClr>
                <a:srgbClr val="3333B2"/>
              </a:buClr>
              <a:buFont typeface="Wingdings" pitchFamily="2" charset="2"/>
              <a:buChar char="Ø"/>
              <a:tabLst>
                <a:tab pos="301052" algn="l"/>
              </a:tabLst>
            </a:pPr>
            <a:r>
              <a:rPr lang="en-US" sz="2000" kern="0" dirty="0">
                <a:latin typeface="+mn-lt"/>
              </a:rPr>
              <a:t>What are the magnitudes of HTP taxes and prices?</a:t>
            </a:r>
          </a:p>
          <a:p>
            <a:pPr marL="685792" lvl="1" indent="-342900">
              <a:spcBef>
                <a:spcPts val="0"/>
              </a:spcBef>
              <a:buClr>
                <a:srgbClr val="3333B2"/>
              </a:buClr>
              <a:buFont typeface="Wingdings" pitchFamily="2" charset="2"/>
              <a:buChar char="Ø"/>
              <a:tabLst>
                <a:tab pos="301052" algn="l"/>
              </a:tabLst>
            </a:pPr>
            <a:r>
              <a:rPr lang="en-US" sz="2000" kern="0" dirty="0">
                <a:latin typeface="+mn-lt"/>
              </a:rPr>
              <a:t>How are HTP taxes compared to cigarette taxes? </a:t>
            </a:r>
          </a:p>
          <a:p>
            <a:pPr marL="685792" lvl="1" indent="-342900">
              <a:spcBef>
                <a:spcPts val="0"/>
              </a:spcBef>
              <a:buClr>
                <a:srgbClr val="3333B2"/>
              </a:buClr>
              <a:buFont typeface="Wingdings" pitchFamily="2" charset="2"/>
              <a:buChar char="Ø"/>
              <a:tabLst>
                <a:tab pos="301052" algn="l"/>
              </a:tabLst>
            </a:pPr>
            <a:endParaRPr lang="en-US" sz="2000" kern="0" dirty="0">
              <a:latin typeface="+mn-lt"/>
            </a:endParaRPr>
          </a:p>
          <a:p>
            <a:r>
              <a:rPr lang="en-US" dirty="0"/>
              <a:t>CTFK’s interactive Tax Map on HTPs and Cigarette Taxation &amp; Prices (database available) covers 61 countries + 13 Canadian Provinces.</a:t>
            </a:r>
          </a:p>
          <a:p>
            <a:pPr lvl="1"/>
            <a:r>
              <a:rPr lang="en-US" dirty="0"/>
              <a:t>Includes (for both products): Tax Rates, Tax burdens, Tax policy descriptions, price information of PMI products, and more. </a:t>
            </a:r>
          </a:p>
          <a:p>
            <a:r>
              <a:rPr lang="en-US" sz="2000" dirty="0">
                <a:hlinkClick r:id="rId2"/>
              </a:rPr>
              <a:t>https://www.tobaccofreekids.org/what-we-do/global/taxation-price/staging-tax-gap</a:t>
            </a:r>
            <a:endParaRPr lang="en-US" sz="2000" kern="0" dirty="0">
              <a:latin typeface="+mn-lt"/>
            </a:endParaRPr>
          </a:p>
          <a:p>
            <a:pPr>
              <a:spcBef>
                <a:spcPts val="0"/>
              </a:spcBef>
              <a:buClr>
                <a:srgbClr val="3333B2"/>
              </a:buClr>
              <a:tabLst>
                <a:tab pos="713464" algn="l"/>
              </a:tabLst>
            </a:pPr>
            <a:endParaRPr lang="en-US" sz="2200" kern="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86D613-863E-0F4F-87F1-BB85E7339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472" y="4479437"/>
            <a:ext cx="341327" cy="34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3745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2016 RESEARCH Widescreen Template">
  <a:themeElements>
    <a:clrScheme name="2014 OSUCCC - James">
      <a:dk1>
        <a:srgbClr val="000000"/>
      </a:dk1>
      <a:lt1>
        <a:srgbClr val="FFFFFF"/>
      </a:lt1>
      <a:dk2>
        <a:srgbClr val="717070"/>
      </a:dk2>
      <a:lt2>
        <a:srgbClr val="FFFFFF"/>
      </a:lt2>
      <a:accent1>
        <a:srgbClr val="BB0000"/>
      </a:accent1>
      <a:accent2>
        <a:srgbClr val="D25F15"/>
      </a:accent2>
      <a:accent3>
        <a:srgbClr val="365D66"/>
      </a:accent3>
      <a:accent4>
        <a:srgbClr val="740061"/>
      </a:accent4>
      <a:accent5>
        <a:srgbClr val="85B9AE"/>
      </a:accent5>
      <a:accent6>
        <a:srgbClr val="F2DE90"/>
      </a:accent6>
      <a:hlink>
        <a:srgbClr val="A3B5D1"/>
      </a:hlink>
      <a:folHlink>
        <a:srgbClr val="97930E"/>
      </a:folHlink>
    </a:clrScheme>
    <a:fontScheme name="RESEARCH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SEARCH Template 1">
        <a:dk1>
          <a:srgbClr val="000000"/>
        </a:dk1>
        <a:lt1>
          <a:srgbClr val="FFFFFF"/>
        </a:lt1>
        <a:dk2>
          <a:srgbClr val="000000"/>
        </a:dk2>
        <a:lt2>
          <a:srgbClr val="A89487"/>
        </a:lt2>
        <a:accent1>
          <a:srgbClr val="006191"/>
        </a:accent1>
        <a:accent2>
          <a:srgbClr val="6B8C2C"/>
        </a:accent2>
        <a:accent3>
          <a:srgbClr val="FFFFFF"/>
        </a:accent3>
        <a:accent4>
          <a:srgbClr val="000000"/>
        </a:accent4>
        <a:accent5>
          <a:srgbClr val="AAB7C7"/>
        </a:accent5>
        <a:accent6>
          <a:srgbClr val="607E27"/>
        </a:accent6>
        <a:hlink>
          <a:srgbClr val="DA6F2B"/>
        </a:hlink>
        <a:folHlink>
          <a:srgbClr val="C916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SEARCH Template 2">
        <a:dk1>
          <a:srgbClr val="000000"/>
        </a:dk1>
        <a:lt1>
          <a:srgbClr val="FFFFFF"/>
        </a:lt1>
        <a:dk2>
          <a:srgbClr val="000000"/>
        </a:dk2>
        <a:lt2>
          <a:srgbClr val="A89487"/>
        </a:lt2>
        <a:accent1>
          <a:srgbClr val="006191"/>
        </a:accent1>
        <a:accent2>
          <a:srgbClr val="C91648"/>
        </a:accent2>
        <a:accent3>
          <a:srgbClr val="FFFFFF"/>
        </a:accent3>
        <a:accent4>
          <a:srgbClr val="000000"/>
        </a:accent4>
        <a:accent5>
          <a:srgbClr val="AAB7C7"/>
        </a:accent5>
        <a:accent6>
          <a:srgbClr val="B61340"/>
        </a:accent6>
        <a:hlink>
          <a:srgbClr val="DA6F2B"/>
        </a:hlink>
        <a:folHlink>
          <a:srgbClr val="6B8C2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2014 OSUCCC - James">
    <a:dk1>
      <a:srgbClr val="000000"/>
    </a:dk1>
    <a:lt1>
      <a:srgbClr val="FFFFFF"/>
    </a:lt1>
    <a:dk2>
      <a:srgbClr val="717070"/>
    </a:dk2>
    <a:lt2>
      <a:srgbClr val="FFFFFF"/>
    </a:lt2>
    <a:accent1>
      <a:srgbClr val="BB0000"/>
    </a:accent1>
    <a:accent2>
      <a:srgbClr val="D25F15"/>
    </a:accent2>
    <a:accent3>
      <a:srgbClr val="365D66"/>
    </a:accent3>
    <a:accent4>
      <a:srgbClr val="740061"/>
    </a:accent4>
    <a:accent5>
      <a:srgbClr val="85B9AE"/>
    </a:accent5>
    <a:accent6>
      <a:srgbClr val="F2DE90"/>
    </a:accent6>
    <a:hlink>
      <a:srgbClr val="A3B5D1"/>
    </a:hlink>
    <a:folHlink>
      <a:srgbClr val="97930E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22D5DD2BA0BF49B6517F705F38EE1C" ma:contentTypeVersion="0" ma:contentTypeDescription="Create a new document." ma:contentTypeScope="" ma:versionID="8a632b74ce07dcc5d1e674cf03b96a58">
  <xsd:schema xmlns:xsd="http://www.w3.org/2001/XMLSchema" xmlns:xs="http://www.w3.org/2001/XMLSchema" xmlns:p="http://schemas.microsoft.com/office/2006/metadata/properties" xmlns:ns2="460b3112-843f-43b4-ba74-64480138b1a5" targetNamespace="http://schemas.microsoft.com/office/2006/metadata/properties" ma:root="true" ma:fieldsID="1ff5f6cd2b77db7d42bd1f6e80c807a7" ns2:_="">
    <xsd:import namespace="460b3112-843f-43b4-ba74-64480138b1a5"/>
    <xsd:element name="properties">
      <xsd:complexType>
        <xsd:sequence>
          <xsd:element name="documentManagement">
            <xsd:complexType>
              <xsd:all>
                <xsd:element ref="ns2:Data_x0020_Classification"/>
                <xsd:element ref="ns2:Security_x0020_Disclaimer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0b3112-843f-43b4-ba74-64480138b1a5" elementFormDefault="qualified">
    <xsd:import namespace="http://schemas.microsoft.com/office/2006/documentManagement/types"/>
    <xsd:import namespace="http://schemas.microsoft.com/office/infopath/2007/PartnerControls"/>
    <xsd:element name="Data_x0020_Classification" ma:index="8" ma:displayName="Data Classification" ma:default="Limited Access" ma:format="Dropdown" ma:internalName="Data_x0020_Classification">
      <xsd:simpleType>
        <xsd:restriction base="dms:Choice">
          <xsd:enumeration value="Public"/>
          <xsd:enumeration value="Limited Access"/>
        </xsd:restriction>
      </xsd:simpleType>
    </xsd:element>
    <xsd:element name="Security_x0020_Disclaimer" ma:index="9" ma:displayName="Security Disclaimer" ma:description="This document does not contain Personal Health Information (PHI) or other restricted data." ma:format="Dropdown" ma:internalName="Security_x0020_Disclaimer">
      <xsd:simpleType>
        <xsd:restriction base="dms:Choice">
          <xsd:enumeration value="Ye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curity_x0020_Disclaimer xmlns="460b3112-843f-43b4-ba74-64480138b1a5">Yes</Security_x0020_Disclaimer>
    <Data_x0020_Classification xmlns="460b3112-843f-43b4-ba74-64480138b1a5">Public</Data_x0020_Classification>
  </documentManagement>
</p:properties>
</file>

<file path=customXml/itemProps1.xml><?xml version="1.0" encoding="utf-8"?>
<ds:datastoreItem xmlns:ds="http://schemas.openxmlformats.org/officeDocument/2006/customXml" ds:itemID="{12EB906C-0934-43E2-8637-B1E828163F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33EAFBA-5EF2-4007-8DD8-D9737BE9A1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0b3112-843f-43b4-ba74-64480138b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EA1ACE-54BE-4B0C-93C7-76A7B67C278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460b3112-843f-43b4-ba74-64480138b1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76073</TotalTime>
  <Words>2380</Words>
  <Application>Microsoft Macintosh PowerPoint</Application>
  <PresentationFormat>On-screen Show (16:9)</PresentationFormat>
  <Paragraphs>307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Arial Narrow</vt:lpstr>
      <vt:lpstr>Bookman Old Style</vt:lpstr>
      <vt:lpstr>Cambria Math</vt:lpstr>
      <vt:lpstr>Georgia</vt:lpstr>
      <vt:lpstr>Lucida Sans Unicode</vt:lpstr>
      <vt:lpstr>Tahoma</vt:lpstr>
      <vt:lpstr>Wingdings</vt:lpstr>
      <vt:lpstr>2016 RESEARCH Widescreen Template</vt:lpstr>
      <vt:lpstr>The taxation and pricing of heated tobacco products (HTPs)</vt:lpstr>
      <vt:lpstr>Acknowledgement &amp; Disclosure Statement </vt:lpstr>
      <vt:lpstr>Overview </vt:lpstr>
      <vt:lpstr>Heated tobacco products (HTPs)</vt:lpstr>
      <vt:lpstr>Examples</vt:lpstr>
      <vt:lpstr>The public health impact of HTPs  </vt:lpstr>
      <vt:lpstr>Heated Tobacco Products (HTPs): Market Value</vt:lpstr>
      <vt:lpstr>HTP excise taxation </vt:lpstr>
      <vt:lpstr>HTP excise taxation policy scan  </vt:lpstr>
      <vt:lpstr>HTP in the tax code: differ by countries </vt:lpstr>
      <vt:lpstr>Taxing Devices?</vt:lpstr>
      <vt:lpstr>HTP tax structure (bases) </vt:lpstr>
      <vt:lpstr> HTP and cigarette prices of a 20-stick pack   </vt:lpstr>
      <vt:lpstr>Tax burden (% of excise taxes among retail sales prices ) </vt:lpstr>
      <vt:lpstr>Tax burden gap (differential taxes on differential products) </vt:lpstr>
      <vt:lpstr>Tax burden on cigarettes is higher than on HTPs</vt:lpstr>
      <vt:lpstr>Difference in tax burdens across countries </vt:lpstr>
      <vt:lpstr>Summary: HTP vs. Cigarette taxes </vt:lpstr>
      <vt:lpstr>Section 2 </vt:lpstr>
      <vt:lpstr>Data</vt:lpstr>
      <vt:lpstr>Summary Statistics</vt:lpstr>
      <vt:lpstr>Empirical Approach </vt:lpstr>
      <vt:lpstr>Empirical Approach- continued  </vt:lpstr>
      <vt:lpstr>Results: Tax Pass-through Rates to Prices </vt:lpstr>
      <vt:lpstr>Sensitivity and additional analyses </vt:lpstr>
      <vt:lpstr>Conclusions</vt:lpstr>
      <vt:lpstr>Limitations and next steps </vt:lpstr>
      <vt:lpstr>Questions?  Ce.Shang@osumc.edu  ce-shang.com  Estelle Dauchy  edauchy@TobaccoFreeKids.org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2016 James Research Presentation WIDESCREEN_082516</dc:title>
  <dc:creator>Pachmayer, Catherine</dc:creator>
  <cp:lastModifiedBy>Shang, Ce</cp:lastModifiedBy>
  <cp:revision>2564</cp:revision>
  <dcterms:created xsi:type="dcterms:W3CDTF">2009-08-06T12:38:02Z</dcterms:created>
  <dcterms:modified xsi:type="dcterms:W3CDTF">2021-05-27T03:03:47Z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0x010100B522D5DD2BA0BF49B6517F705F38EE1C</vt:lpwstr>
  </property>
</Properties>
</file>